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Montserrat" panose="020B0604020202020204" charset="0"/>
      <p:regular r:id="rId31"/>
    </p:embeddedFont>
    <p:embeddedFont>
      <p:font typeface="Montserrat Bold" panose="020B0604020202020204" charset="0"/>
      <p:regular r:id="rId32"/>
    </p:embeddedFont>
    <p:embeddedFont>
      <p:font typeface="Montserrat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3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a choisit cette dataset à partir du site UCI Machine Learning Repository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67131" y="2225917"/>
            <a:ext cx="8034707" cy="3453916"/>
          </a:xfrm>
          <a:prstGeom prst="rect">
            <a:avLst/>
          </a:prstGeom>
        </p:spPr>
        <p:txBody>
          <a:bodyPr lIns="0" tIns="0" rIns="0" bIns="0" rtlCol="0" anchor="t">
            <a:spAutoFit/>
          </a:bodyPr>
          <a:lstStyle/>
          <a:p>
            <a:pPr>
              <a:lnSpc>
                <a:spcPts val="13868"/>
              </a:lnSpc>
              <a:spcBef>
                <a:spcPct val="0"/>
              </a:spcBef>
            </a:pPr>
            <a:r>
              <a:rPr lang="en-US" sz="9905" dirty="0" err="1">
                <a:solidFill>
                  <a:srgbClr val="000000"/>
                </a:solidFill>
                <a:latin typeface="Montserrat Bold"/>
              </a:rPr>
              <a:t>Projet</a:t>
            </a:r>
            <a:r>
              <a:rPr lang="en-US" sz="9905" dirty="0">
                <a:solidFill>
                  <a:srgbClr val="000000"/>
                </a:solidFill>
                <a:latin typeface="Montserrat Bold"/>
              </a:rPr>
              <a:t> Data Science</a:t>
            </a:r>
          </a:p>
        </p:txBody>
      </p:sp>
      <p:grpSp>
        <p:nvGrpSpPr>
          <p:cNvPr id="7" name="Group 7"/>
          <p:cNvGrpSpPr/>
          <p:nvPr/>
        </p:nvGrpSpPr>
        <p:grpSpPr>
          <a:xfrm>
            <a:off x="14778711" y="7667323"/>
            <a:ext cx="1578921" cy="157892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367131" y="6446590"/>
            <a:ext cx="7173539" cy="2296987"/>
          </a:xfrm>
          <a:prstGeom prst="rect">
            <a:avLst/>
          </a:prstGeom>
        </p:spPr>
        <p:txBody>
          <a:bodyPr lIns="0" tIns="0" rIns="0" bIns="0" rtlCol="0" anchor="t">
            <a:spAutoFit/>
          </a:bodyPr>
          <a:lstStyle/>
          <a:p>
            <a:pPr>
              <a:lnSpc>
                <a:spcPts val="4632"/>
              </a:lnSpc>
            </a:pPr>
            <a:r>
              <a:rPr lang="en-US" sz="3308" dirty="0" err="1">
                <a:solidFill>
                  <a:srgbClr val="000000"/>
                </a:solidFill>
                <a:latin typeface="Montserrat Bold"/>
              </a:rPr>
              <a:t>Présenté</a:t>
            </a:r>
            <a:r>
              <a:rPr lang="en-US" sz="3308" dirty="0">
                <a:solidFill>
                  <a:srgbClr val="000000"/>
                </a:solidFill>
                <a:latin typeface="Montserrat Bold"/>
              </a:rPr>
              <a:t> par : </a:t>
            </a:r>
          </a:p>
          <a:p>
            <a:pPr>
              <a:lnSpc>
                <a:spcPts val="4632"/>
              </a:lnSpc>
            </a:pPr>
            <a:r>
              <a:rPr lang="en-US" sz="3308" dirty="0" smtClean="0">
                <a:solidFill>
                  <a:srgbClr val="000000"/>
                </a:solidFill>
                <a:latin typeface="Montserrat"/>
              </a:rPr>
              <a:t>                </a:t>
            </a:r>
            <a:r>
              <a:rPr lang="en-US" sz="3308" dirty="0" err="1" smtClean="0">
                <a:solidFill>
                  <a:srgbClr val="000000"/>
                </a:solidFill>
                <a:latin typeface="Montserrat"/>
              </a:rPr>
              <a:t>Oussama</a:t>
            </a:r>
            <a:r>
              <a:rPr lang="en-US" sz="3308" dirty="0" smtClean="0">
                <a:solidFill>
                  <a:srgbClr val="000000"/>
                </a:solidFill>
                <a:latin typeface="Montserrat"/>
              </a:rPr>
              <a:t>  </a:t>
            </a:r>
            <a:r>
              <a:rPr lang="en-US" sz="3308" dirty="0" err="1">
                <a:solidFill>
                  <a:srgbClr val="000000"/>
                </a:solidFill>
                <a:latin typeface="Montserrat"/>
              </a:rPr>
              <a:t>Jaouabi</a:t>
            </a:r>
            <a:r>
              <a:rPr lang="en-US" sz="3308" dirty="0">
                <a:solidFill>
                  <a:srgbClr val="000000"/>
                </a:solidFill>
                <a:latin typeface="Montserrat"/>
              </a:rPr>
              <a:t> </a:t>
            </a:r>
            <a:endParaRPr lang="en-US" sz="3308" dirty="0">
              <a:solidFill>
                <a:srgbClr val="000000"/>
              </a:solidFill>
              <a:latin typeface="Montserrat"/>
            </a:endParaRPr>
          </a:p>
          <a:p>
            <a:pPr>
              <a:lnSpc>
                <a:spcPts val="4632"/>
              </a:lnSpc>
            </a:pPr>
            <a:r>
              <a:rPr lang="en-US" sz="3308" dirty="0" smtClean="0">
                <a:solidFill>
                  <a:srgbClr val="000000"/>
                </a:solidFill>
                <a:latin typeface="Montserrat"/>
              </a:rPr>
              <a:t>                </a:t>
            </a:r>
            <a:r>
              <a:rPr lang="en-US" sz="3308" dirty="0" err="1" smtClean="0">
                <a:solidFill>
                  <a:srgbClr val="000000"/>
                </a:solidFill>
                <a:latin typeface="Montserrat"/>
              </a:rPr>
              <a:t>Helmi</a:t>
            </a:r>
            <a:r>
              <a:rPr lang="en-US" sz="3308" dirty="0" smtClean="0">
                <a:solidFill>
                  <a:srgbClr val="000000"/>
                </a:solidFill>
                <a:latin typeface="Montserrat"/>
              </a:rPr>
              <a:t> </a:t>
            </a:r>
            <a:r>
              <a:rPr lang="en-US" sz="3308" dirty="0" err="1">
                <a:solidFill>
                  <a:srgbClr val="000000"/>
                </a:solidFill>
                <a:latin typeface="Montserrat"/>
              </a:rPr>
              <a:t>Hamdi</a:t>
            </a:r>
            <a:endParaRPr lang="en-US" sz="3308" dirty="0">
              <a:solidFill>
                <a:srgbClr val="000000"/>
              </a:solidFill>
              <a:latin typeface="Montserrat"/>
            </a:endParaRPr>
          </a:p>
          <a:p>
            <a:pPr>
              <a:lnSpc>
                <a:spcPts val="4632"/>
              </a:lnSpc>
              <a:spcBef>
                <a:spcPct val="0"/>
              </a:spcBef>
            </a:pPr>
            <a:r>
              <a:rPr lang="en-US" sz="3308" dirty="0" err="1">
                <a:solidFill>
                  <a:srgbClr val="000000"/>
                </a:solidFill>
                <a:latin typeface="Montserrat Bold"/>
              </a:rPr>
              <a:t>Classe</a:t>
            </a:r>
            <a:r>
              <a:rPr lang="en-US" sz="3308" dirty="0">
                <a:solidFill>
                  <a:srgbClr val="000000"/>
                </a:solidFill>
                <a:latin typeface="Montserrat Bold"/>
              </a:rPr>
              <a:t> :</a:t>
            </a:r>
            <a:r>
              <a:rPr lang="en-US" sz="3308" dirty="0">
                <a:solidFill>
                  <a:srgbClr val="000000"/>
                </a:solidFill>
                <a:latin typeface="Montserrat"/>
              </a:rPr>
              <a:t> IF5</a:t>
            </a:r>
          </a:p>
        </p:txBody>
      </p:sp>
      <p:sp>
        <p:nvSpPr>
          <p:cNvPr id="11" name="TextBox 11"/>
          <p:cNvSpPr txBox="1"/>
          <p:nvPr/>
        </p:nvSpPr>
        <p:spPr>
          <a:xfrm>
            <a:off x="16680444" y="9793224"/>
            <a:ext cx="1512306" cy="398526"/>
          </a:xfrm>
          <a:prstGeom prst="rect">
            <a:avLst/>
          </a:prstGeom>
        </p:spPr>
        <p:txBody>
          <a:bodyPr lIns="0" tIns="0" rIns="0" bIns="0" rtlCol="0" anchor="t">
            <a:spAutoFit/>
          </a:bodyPr>
          <a:lstStyle/>
          <a:p>
            <a:pPr>
              <a:lnSpc>
                <a:spcPts val="3232"/>
              </a:lnSpc>
              <a:spcBef>
                <a:spcPct val="0"/>
              </a:spcBef>
            </a:pPr>
            <a:r>
              <a:rPr lang="en-US" sz="2308">
                <a:solidFill>
                  <a:srgbClr val="000000"/>
                </a:solidFill>
                <a:latin typeface="Montserrat Italics"/>
              </a:rPr>
              <a:t>17/01/2024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2"/>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3"/>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7"/>
                                        </p:tgtEl>
                                        <p:attrNameLst>
                                          <p:attrName>r</p:attrName>
                                        </p:attrNameLst>
                                      </p:cBhvr>
                                    </p:animRot>
                                  </p:childTnLst>
                                </p:cTn>
                              </p:par>
                            </p:childTnLst>
                          </p:cTn>
                        </p:par>
                        <p:par>
                          <p:cTn id="11" fill="hold">
                            <p:stCondLst>
                              <p:cond delay="2000"/>
                            </p:stCondLst>
                            <p:childTnLst>
                              <p:par>
                                <p:cTn id="12" presetID="6"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par>
                          <p:cTn id="15" fill="hold">
                            <p:stCondLst>
                              <p:cond delay="4000"/>
                            </p:stCondLst>
                            <p:childTnLst>
                              <p:par>
                                <p:cTn id="16" presetID="6"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8062" y="421567"/>
            <a:ext cx="10431275" cy="5518169"/>
          </a:xfrm>
          <a:custGeom>
            <a:avLst/>
            <a:gdLst/>
            <a:ahLst/>
            <a:cxnLst/>
            <a:rect l="l" t="t" r="r" b="b"/>
            <a:pathLst>
              <a:path w="10431275" h="5518169">
                <a:moveTo>
                  <a:pt x="0" y="0"/>
                </a:moveTo>
                <a:lnTo>
                  <a:pt x="10431275" y="0"/>
                </a:lnTo>
                <a:lnTo>
                  <a:pt x="10431275" y="5518168"/>
                </a:lnTo>
                <a:lnTo>
                  <a:pt x="0" y="5518168"/>
                </a:lnTo>
                <a:lnTo>
                  <a:pt x="0" y="0"/>
                </a:lnTo>
                <a:close/>
              </a:path>
            </a:pathLst>
          </a:custGeom>
          <a:blipFill>
            <a:blip r:embed="rId2"/>
            <a:stretch>
              <a:fillRect/>
            </a:stretch>
          </a:blipFill>
        </p:spPr>
      </p:sp>
      <p:sp>
        <p:nvSpPr>
          <p:cNvPr id="3" name="Freeform 3"/>
          <p:cNvSpPr/>
          <p:nvPr/>
        </p:nvSpPr>
        <p:spPr>
          <a:xfrm>
            <a:off x="5992171" y="5143500"/>
            <a:ext cx="11491061" cy="5030699"/>
          </a:xfrm>
          <a:custGeom>
            <a:avLst/>
            <a:gdLst/>
            <a:ahLst/>
            <a:cxnLst/>
            <a:rect l="l" t="t" r="r" b="b"/>
            <a:pathLst>
              <a:path w="11491061" h="5030699">
                <a:moveTo>
                  <a:pt x="0" y="0"/>
                </a:moveTo>
                <a:lnTo>
                  <a:pt x="11491062" y="0"/>
                </a:lnTo>
                <a:lnTo>
                  <a:pt x="11491062" y="5030699"/>
                </a:lnTo>
                <a:lnTo>
                  <a:pt x="0" y="5030699"/>
                </a:lnTo>
                <a:lnTo>
                  <a:pt x="0" y="0"/>
                </a:lnTo>
                <a:close/>
              </a:path>
            </a:pathLst>
          </a:custGeom>
          <a:blipFill>
            <a:blip r:embed="rId3"/>
            <a:stretch>
              <a:fillRect/>
            </a:stretch>
          </a:blipFill>
        </p:spPr>
      </p:sp>
      <p:sp>
        <p:nvSpPr>
          <p:cNvPr id="4" name="TextBox 4"/>
          <p:cNvSpPr txBox="1"/>
          <p:nvPr/>
        </p:nvSpPr>
        <p:spPr>
          <a:xfrm>
            <a:off x="178671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9</a:t>
            </a:r>
          </a:p>
        </p:txBody>
      </p:sp>
      <p:sp>
        <p:nvSpPr>
          <p:cNvPr id="5" name="Freeform 5"/>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4"/>
            <a:stretch>
              <a:fillRect/>
            </a:stretch>
          </a:blipFill>
        </p:spPr>
      </p:sp>
      <p:sp>
        <p:nvSpPr>
          <p:cNvPr id="6" name="Freeform 6"/>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4"/>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6"/>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8062" y="1958624"/>
            <a:ext cx="425121" cy="425121"/>
            <a:chOff x="0" y="0"/>
            <a:chExt cx="812800" cy="812800"/>
          </a:xfrm>
        </p:grpSpPr>
        <p:sp>
          <p:nvSpPr>
            <p:cNvPr id="3" name="Freeform 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08062" y="438595"/>
            <a:ext cx="9057425" cy="1180210"/>
          </a:xfrm>
          <a:custGeom>
            <a:avLst/>
            <a:gdLst/>
            <a:ahLst/>
            <a:cxnLst/>
            <a:rect l="l" t="t" r="r" b="b"/>
            <a:pathLst>
              <a:path w="9057425" h="1180210">
                <a:moveTo>
                  <a:pt x="0" y="0"/>
                </a:moveTo>
                <a:lnTo>
                  <a:pt x="9057424" y="0"/>
                </a:lnTo>
                <a:lnTo>
                  <a:pt x="9057424" y="1180210"/>
                </a:lnTo>
                <a:lnTo>
                  <a:pt x="0" y="1180210"/>
                </a:lnTo>
                <a:lnTo>
                  <a:pt x="0" y="0"/>
                </a:lnTo>
                <a:close/>
              </a:path>
            </a:pathLst>
          </a:custGeom>
          <a:blipFill>
            <a:blip r:embed="rId2"/>
            <a:stretch>
              <a:fillRect/>
            </a:stretch>
          </a:blipFill>
        </p:spPr>
      </p:sp>
      <p:sp>
        <p:nvSpPr>
          <p:cNvPr id="6" name="Freeform 6"/>
          <p:cNvSpPr/>
          <p:nvPr/>
        </p:nvSpPr>
        <p:spPr>
          <a:xfrm>
            <a:off x="608062" y="2774270"/>
            <a:ext cx="7173938" cy="7138598"/>
          </a:xfrm>
          <a:custGeom>
            <a:avLst/>
            <a:gdLst/>
            <a:ahLst/>
            <a:cxnLst/>
            <a:rect l="l" t="t" r="r" b="b"/>
            <a:pathLst>
              <a:path w="7173938" h="7138598">
                <a:moveTo>
                  <a:pt x="0" y="0"/>
                </a:moveTo>
                <a:lnTo>
                  <a:pt x="7173938" y="0"/>
                </a:lnTo>
                <a:lnTo>
                  <a:pt x="7173938" y="7138598"/>
                </a:lnTo>
                <a:lnTo>
                  <a:pt x="0" y="7138598"/>
                </a:lnTo>
                <a:lnTo>
                  <a:pt x="0" y="0"/>
                </a:lnTo>
                <a:close/>
              </a:path>
            </a:pathLst>
          </a:custGeom>
          <a:blipFill>
            <a:blip r:embed="rId3"/>
            <a:stretch>
              <a:fillRect/>
            </a:stretch>
          </a:blipFill>
        </p:spPr>
      </p:sp>
      <p:sp>
        <p:nvSpPr>
          <p:cNvPr id="7" name="Freeform 7"/>
          <p:cNvSpPr/>
          <p:nvPr/>
        </p:nvSpPr>
        <p:spPr>
          <a:xfrm>
            <a:off x="10190184" y="6192610"/>
            <a:ext cx="6152233" cy="2631912"/>
          </a:xfrm>
          <a:custGeom>
            <a:avLst/>
            <a:gdLst/>
            <a:ahLst/>
            <a:cxnLst/>
            <a:rect l="l" t="t" r="r" b="b"/>
            <a:pathLst>
              <a:path w="6152233" h="2631912">
                <a:moveTo>
                  <a:pt x="0" y="0"/>
                </a:moveTo>
                <a:lnTo>
                  <a:pt x="6152234" y="0"/>
                </a:lnTo>
                <a:lnTo>
                  <a:pt x="6152234" y="2631912"/>
                </a:lnTo>
                <a:lnTo>
                  <a:pt x="0" y="2631912"/>
                </a:lnTo>
                <a:lnTo>
                  <a:pt x="0" y="0"/>
                </a:lnTo>
                <a:close/>
              </a:path>
            </a:pathLst>
          </a:custGeom>
          <a:blipFill>
            <a:blip r:embed="rId4"/>
            <a:stretch>
              <a:fillRect/>
            </a:stretch>
          </a:blipFill>
        </p:spPr>
      </p:sp>
      <p:sp>
        <p:nvSpPr>
          <p:cNvPr id="8" name="TextBox 8"/>
          <p:cNvSpPr txBox="1"/>
          <p:nvPr/>
        </p:nvSpPr>
        <p:spPr>
          <a:xfrm>
            <a:off x="177528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10</a:t>
            </a:r>
          </a:p>
        </p:txBody>
      </p:sp>
      <p:sp>
        <p:nvSpPr>
          <p:cNvPr id="9" name="TextBox 9"/>
          <p:cNvSpPr txBox="1"/>
          <p:nvPr/>
        </p:nvSpPr>
        <p:spPr>
          <a:xfrm>
            <a:off x="1217917" y="1973974"/>
            <a:ext cx="9585898" cy="356322"/>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Bold"/>
              </a:rPr>
              <a:t>Chaque identifiant client est unique, il n'y a aucune duplication.</a:t>
            </a:r>
          </a:p>
        </p:txBody>
      </p:sp>
      <p:sp>
        <p:nvSpPr>
          <p:cNvPr id="10" name="Freeform 10"/>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sp>
      <p:sp>
        <p:nvSpPr>
          <p:cNvPr id="3" name="Freeform 3"/>
          <p:cNvSpPr/>
          <p:nvPr/>
        </p:nvSpPr>
        <p:spPr>
          <a:xfrm>
            <a:off x="4537766" y="1831261"/>
            <a:ext cx="9212468" cy="6624479"/>
          </a:xfrm>
          <a:custGeom>
            <a:avLst/>
            <a:gdLst/>
            <a:ahLst/>
            <a:cxnLst/>
            <a:rect l="l" t="t" r="r" b="b"/>
            <a:pathLst>
              <a:path w="9212468" h="6624479">
                <a:moveTo>
                  <a:pt x="0" y="0"/>
                </a:moveTo>
                <a:lnTo>
                  <a:pt x="9212468" y="0"/>
                </a:lnTo>
                <a:lnTo>
                  <a:pt x="9212468" y="6624478"/>
                </a:lnTo>
                <a:lnTo>
                  <a:pt x="0" y="6624478"/>
                </a:lnTo>
                <a:lnTo>
                  <a:pt x="0" y="0"/>
                </a:lnTo>
                <a:close/>
              </a:path>
            </a:pathLst>
          </a:custGeom>
          <a:blipFill>
            <a:blip r:embed="rId3"/>
            <a:stretch>
              <a:fillRect/>
            </a:stretch>
          </a:blipFill>
        </p:spPr>
      </p:sp>
      <p:sp>
        <p:nvSpPr>
          <p:cNvPr id="4" name="TextBox 4"/>
          <p:cNvSpPr txBox="1"/>
          <p:nvPr/>
        </p:nvSpPr>
        <p:spPr>
          <a:xfrm>
            <a:off x="177528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11</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8062" y="5137479"/>
            <a:ext cx="425121" cy="425121"/>
            <a:chOff x="0" y="0"/>
            <a:chExt cx="812800" cy="812800"/>
          </a:xfrm>
        </p:grpSpPr>
        <p:sp>
          <p:nvSpPr>
            <p:cNvPr id="3" name="Freeform 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651676" y="8000414"/>
            <a:ext cx="425121" cy="425121"/>
            <a:chOff x="0" y="0"/>
            <a:chExt cx="812800" cy="812800"/>
          </a:xfrm>
        </p:grpSpPr>
        <p:sp>
          <p:nvSpPr>
            <p:cNvPr id="6" name="Freeform 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7"/>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34944" y="717084"/>
            <a:ext cx="9208590" cy="3952693"/>
          </a:xfrm>
          <a:custGeom>
            <a:avLst/>
            <a:gdLst/>
            <a:ahLst/>
            <a:cxnLst/>
            <a:rect l="l" t="t" r="r" b="b"/>
            <a:pathLst>
              <a:path w="9208590" h="3952693">
                <a:moveTo>
                  <a:pt x="0" y="0"/>
                </a:moveTo>
                <a:lnTo>
                  <a:pt x="9208590" y="0"/>
                </a:lnTo>
                <a:lnTo>
                  <a:pt x="9208590" y="3952693"/>
                </a:lnTo>
                <a:lnTo>
                  <a:pt x="0" y="3952693"/>
                </a:lnTo>
                <a:lnTo>
                  <a:pt x="0" y="0"/>
                </a:lnTo>
                <a:close/>
              </a:path>
            </a:pathLst>
          </a:custGeom>
          <a:blipFill>
            <a:blip r:embed="rId2"/>
            <a:stretch>
              <a:fillRect/>
            </a:stretch>
          </a:blipFill>
        </p:spPr>
      </p:sp>
      <p:sp>
        <p:nvSpPr>
          <p:cNvPr id="9" name="Freeform 9"/>
          <p:cNvSpPr/>
          <p:nvPr/>
        </p:nvSpPr>
        <p:spPr>
          <a:xfrm>
            <a:off x="9651676" y="364659"/>
            <a:ext cx="8359200" cy="6975811"/>
          </a:xfrm>
          <a:custGeom>
            <a:avLst/>
            <a:gdLst/>
            <a:ahLst/>
            <a:cxnLst/>
            <a:rect l="l" t="t" r="r" b="b"/>
            <a:pathLst>
              <a:path w="8359200" h="6975811">
                <a:moveTo>
                  <a:pt x="0" y="0"/>
                </a:moveTo>
                <a:lnTo>
                  <a:pt x="8359200" y="0"/>
                </a:lnTo>
                <a:lnTo>
                  <a:pt x="8359200" y="6975811"/>
                </a:lnTo>
                <a:lnTo>
                  <a:pt x="0" y="6975811"/>
                </a:lnTo>
                <a:lnTo>
                  <a:pt x="0" y="0"/>
                </a:lnTo>
                <a:close/>
              </a:path>
            </a:pathLst>
          </a:custGeom>
          <a:blipFill>
            <a:blip r:embed="rId3"/>
            <a:stretch>
              <a:fillRect/>
            </a:stretch>
          </a:blipFill>
        </p:spPr>
      </p:sp>
      <p:sp>
        <p:nvSpPr>
          <p:cNvPr id="10" name="Freeform 10"/>
          <p:cNvSpPr/>
          <p:nvPr/>
        </p:nvSpPr>
        <p:spPr>
          <a:xfrm>
            <a:off x="234944" y="6474099"/>
            <a:ext cx="9208590" cy="1732741"/>
          </a:xfrm>
          <a:custGeom>
            <a:avLst/>
            <a:gdLst/>
            <a:ahLst/>
            <a:cxnLst/>
            <a:rect l="l" t="t" r="r" b="b"/>
            <a:pathLst>
              <a:path w="9208590" h="1732741">
                <a:moveTo>
                  <a:pt x="0" y="0"/>
                </a:moveTo>
                <a:lnTo>
                  <a:pt x="9208590" y="0"/>
                </a:lnTo>
                <a:lnTo>
                  <a:pt x="9208590" y="1732741"/>
                </a:lnTo>
                <a:lnTo>
                  <a:pt x="0" y="1732741"/>
                </a:lnTo>
                <a:lnTo>
                  <a:pt x="0" y="0"/>
                </a:lnTo>
                <a:close/>
              </a:path>
            </a:pathLst>
          </a:custGeom>
          <a:blipFill>
            <a:blip r:embed="rId4"/>
            <a:stretch>
              <a:fillRect/>
            </a:stretch>
          </a:blipFill>
        </p:spPr>
      </p:sp>
      <p:sp>
        <p:nvSpPr>
          <p:cNvPr id="11" name="TextBox 11"/>
          <p:cNvSpPr txBox="1"/>
          <p:nvPr/>
        </p:nvSpPr>
        <p:spPr>
          <a:xfrm>
            <a:off x="1217917" y="5152829"/>
            <a:ext cx="9585898" cy="356322"/>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Bold"/>
              </a:rPr>
              <a:t>Les clients les plus jeunes ont un âge de 0.</a:t>
            </a:r>
          </a:p>
        </p:txBody>
      </p:sp>
      <p:sp>
        <p:nvSpPr>
          <p:cNvPr id="12" name="TextBox 12"/>
          <p:cNvSpPr txBox="1"/>
          <p:nvPr/>
        </p:nvSpPr>
        <p:spPr>
          <a:xfrm>
            <a:off x="10261531" y="8015764"/>
            <a:ext cx="7749345" cy="1099109"/>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Bold"/>
              </a:rPr>
              <a:t>Il semble que le collecteur de données a attribué la valeur 0 pour les clients dont l'information sur l'âge est manquante.</a:t>
            </a:r>
          </a:p>
        </p:txBody>
      </p:sp>
      <p:sp>
        <p:nvSpPr>
          <p:cNvPr id="13" name="Freeform 13"/>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5"/>
            <a:stretch>
              <a:fillRect/>
            </a:stretch>
          </a:blipFill>
        </p:spPr>
      </p:sp>
      <p:sp>
        <p:nvSpPr>
          <p:cNvPr id="14" name="TextBox 14"/>
          <p:cNvSpPr txBox="1"/>
          <p:nvPr/>
        </p:nvSpPr>
        <p:spPr>
          <a:xfrm>
            <a:off x="177528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8062" y="421131"/>
            <a:ext cx="6722084" cy="6079669"/>
          </a:xfrm>
          <a:custGeom>
            <a:avLst/>
            <a:gdLst/>
            <a:ahLst/>
            <a:cxnLst/>
            <a:rect l="l" t="t" r="r" b="b"/>
            <a:pathLst>
              <a:path w="6722084" h="6079669">
                <a:moveTo>
                  <a:pt x="0" y="0"/>
                </a:moveTo>
                <a:lnTo>
                  <a:pt x="6722084" y="0"/>
                </a:lnTo>
                <a:lnTo>
                  <a:pt x="6722084" y="6079669"/>
                </a:lnTo>
                <a:lnTo>
                  <a:pt x="0" y="6079669"/>
                </a:lnTo>
                <a:lnTo>
                  <a:pt x="0" y="0"/>
                </a:lnTo>
                <a:close/>
              </a:path>
            </a:pathLst>
          </a:custGeom>
          <a:blipFill>
            <a:blip r:embed="rId2"/>
            <a:stretch>
              <a:fillRect/>
            </a:stretch>
          </a:blipFill>
        </p:spPr>
      </p:sp>
      <p:grpSp>
        <p:nvGrpSpPr>
          <p:cNvPr id="3" name="Group 3"/>
          <p:cNvGrpSpPr/>
          <p:nvPr/>
        </p:nvGrpSpPr>
        <p:grpSpPr>
          <a:xfrm>
            <a:off x="608062" y="6566968"/>
            <a:ext cx="425121" cy="425121"/>
            <a:chOff x="0" y="0"/>
            <a:chExt cx="812800" cy="812800"/>
          </a:xfrm>
        </p:grpSpPr>
        <p:sp>
          <p:nvSpPr>
            <p:cNvPr id="4" name="Freeform 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058138" y="421131"/>
            <a:ext cx="9808964" cy="5102997"/>
          </a:xfrm>
          <a:custGeom>
            <a:avLst/>
            <a:gdLst/>
            <a:ahLst/>
            <a:cxnLst/>
            <a:rect l="l" t="t" r="r" b="b"/>
            <a:pathLst>
              <a:path w="9808964" h="5102997">
                <a:moveTo>
                  <a:pt x="0" y="0"/>
                </a:moveTo>
                <a:lnTo>
                  <a:pt x="9808964" y="0"/>
                </a:lnTo>
                <a:lnTo>
                  <a:pt x="9808964" y="5102997"/>
                </a:lnTo>
                <a:lnTo>
                  <a:pt x="0" y="5102997"/>
                </a:lnTo>
                <a:lnTo>
                  <a:pt x="0" y="0"/>
                </a:lnTo>
                <a:close/>
              </a:path>
            </a:pathLst>
          </a:custGeom>
          <a:blipFill>
            <a:blip r:embed="rId3"/>
            <a:stretch>
              <a:fillRect/>
            </a:stretch>
          </a:blipFill>
        </p:spPr>
      </p:sp>
      <p:sp>
        <p:nvSpPr>
          <p:cNvPr id="7" name="TextBox 7"/>
          <p:cNvSpPr txBox="1"/>
          <p:nvPr/>
        </p:nvSpPr>
        <p:spPr>
          <a:xfrm>
            <a:off x="1217917" y="6582317"/>
            <a:ext cx="16649185" cy="727716"/>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Bold"/>
              </a:rPr>
              <a:t>La distribution semble être uniforme de 0 à 99 ans, mais cette uniformité semble illogique car l'âge minimum légal de travail est d'au moins 18 ans.</a:t>
            </a:r>
          </a:p>
        </p:txBody>
      </p:sp>
      <p:sp>
        <p:nvSpPr>
          <p:cNvPr id="8" name="Freeform 8"/>
          <p:cNvSpPr/>
          <p:nvPr/>
        </p:nvSpPr>
        <p:spPr>
          <a:xfrm rot="-1898322">
            <a:off x="-2125343" y="8019602"/>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4"/>
            <a:stretch>
              <a:fillRect/>
            </a:stretch>
          </a:blipFill>
        </p:spPr>
      </p:sp>
      <p:sp>
        <p:nvSpPr>
          <p:cNvPr id="9" name="Freeform 9"/>
          <p:cNvSpPr/>
          <p:nvPr/>
        </p:nvSpPr>
        <p:spPr>
          <a:xfrm>
            <a:off x="5734221" y="7049916"/>
            <a:ext cx="11768189" cy="1914325"/>
          </a:xfrm>
          <a:custGeom>
            <a:avLst/>
            <a:gdLst/>
            <a:ahLst/>
            <a:cxnLst/>
            <a:rect l="l" t="t" r="r" b="b"/>
            <a:pathLst>
              <a:path w="11768189" h="1914325">
                <a:moveTo>
                  <a:pt x="0" y="0"/>
                </a:moveTo>
                <a:lnTo>
                  <a:pt x="11768188" y="0"/>
                </a:lnTo>
                <a:lnTo>
                  <a:pt x="11768188" y="1914325"/>
                </a:lnTo>
                <a:lnTo>
                  <a:pt x="0" y="1914325"/>
                </a:lnTo>
                <a:lnTo>
                  <a:pt x="0" y="0"/>
                </a:lnTo>
                <a:close/>
              </a:path>
            </a:pathLst>
          </a:custGeom>
          <a:blipFill>
            <a:blip r:embed="rId5"/>
            <a:stretch>
              <a:fillRect/>
            </a:stretch>
          </a:blipFill>
        </p:spPr>
      </p:sp>
      <p:sp>
        <p:nvSpPr>
          <p:cNvPr id="10" name="Freeform 10"/>
          <p:cNvSpPr/>
          <p:nvPr/>
        </p:nvSpPr>
        <p:spPr>
          <a:xfrm>
            <a:off x="5762796" y="9040441"/>
            <a:ext cx="9579405" cy="1119980"/>
          </a:xfrm>
          <a:custGeom>
            <a:avLst/>
            <a:gdLst/>
            <a:ahLst/>
            <a:cxnLst/>
            <a:rect l="l" t="t" r="r" b="b"/>
            <a:pathLst>
              <a:path w="9579405" h="1119980">
                <a:moveTo>
                  <a:pt x="0" y="0"/>
                </a:moveTo>
                <a:lnTo>
                  <a:pt x="9579405" y="0"/>
                </a:lnTo>
                <a:lnTo>
                  <a:pt x="9579405" y="1119980"/>
                </a:lnTo>
                <a:lnTo>
                  <a:pt x="0" y="1119980"/>
                </a:lnTo>
                <a:lnTo>
                  <a:pt x="0" y="0"/>
                </a:lnTo>
                <a:close/>
              </a:path>
            </a:pathLst>
          </a:custGeom>
          <a:blipFill>
            <a:blip r:embed="rId6"/>
            <a:stretch>
              <a:fillRect/>
            </a:stretch>
          </a:blipFill>
        </p:spPr>
      </p:sp>
      <p:sp>
        <p:nvSpPr>
          <p:cNvPr id="11" name="TextBox 11"/>
          <p:cNvSpPr txBox="1"/>
          <p:nvPr/>
        </p:nvSpPr>
        <p:spPr>
          <a:xfrm>
            <a:off x="177528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8838"/>
            <a:ext cx="6105372" cy="4895895"/>
          </a:xfrm>
          <a:custGeom>
            <a:avLst/>
            <a:gdLst/>
            <a:ahLst/>
            <a:cxnLst/>
            <a:rect l="l" t="t" r="r" b="b"/>
            <a:pathLst>
              <a:path w="6105372" h="4895895">
                <a:moveTo>
                  <a:pt x="0" y="0"/>
                </a:moveTo>
                <a:lnTo>
                  <a:pt x="6105372" y="0"/>
                </a:lnTo>
                <a:lnTo>
                  <a:pt x="6105372" y="4895895"/>
                </a:lnTo>
                <a:lnTo>
                  <a:pt x="0" y="4895895"/>
                </a:lnTo>
                <a:lnTo>
                  <a:pt x="0" y="0"/>
                </a:lnTo>
                <a:close/>
              </a:path>
            </a:pathLst>
          </a:custGeom>
          <a:blipFill>
            <a:blip r:embed="rId2"/>
            <a:stretch>
              <a:fillRect/>
            </a:stretch>
          </a:blipFill>
        </p:spPr>
      </p:sp>
      <p:sp>
        <p:nvSpPr>
          <p:cNvPr id="3" name="Freeform 3"/>
          <p:cNvSpPr/>
          <p:nvPr/>
        </p:nvSpPr>
        <p:spPr>
          <a:xfrm>
            <a:off x="6221353" y="5024733"/>
            <a:ext cx="5845294" cy="4974557"/>
          </a:xfrm>
          <a:custGeom>
            <a:avLst/>
            <a:gdLst/>
            <a:ahLst/>
            <a:cxnLst/>
            <a:rect l="l" t="t" r="r" b="b"/>
            <a:pathLst>
              <a:path w="5845294" h="4974557">
                <a:moveTo>
                  <a:pt x="0" y="0"/>
                </a:moveTo>
                <a:lnTo>
                  <a:pt x="5845294" y="0"/>
                </a:lnTo>
                <a:lnTo>
                  <a:pt x="5845294" y="4974557"/>
                </a:lnTo>
                <a:lnTo>
                  <a:pt x="0" y="4974557"/>
                </a:lnTo>
                <a:lnTo>
                  <a:pt x="0" y="0"/>
                </a:lnTo>
                <a:close/>
              </a:path>
            </a:pathLst>
          </a:custGeom>
          <a:blipFill>
            <a:blip r:embed="rId3"/>
            <a:stretch>
              <a:fillRect/>
            </a:stretch>
          </a:blipFill>
        </p:spPr>
      </p:sp>
      <p:sp>
        <p:nvSpPr>
          <p:cNvPr id="4" name="Freeform 4"/>
          <p:cNvSpPr/>
          <p:nvPr/>
        </p:nvSpPr>
        <p:spPr>
          <a:xfrm>
            <a:off x="6239170" y="166938"/>
            <a:ext cx="5809661" cy="4857795"/>
          </a:xfrm>
          <a:custGeom>
            <a:avLst/>
            <a:gdLst/>
            <a:ahLst/>
            <a:cxnLst/>
            <a:rect l="l" t="t" r="r" b="b"/>
            <a:pathLst>
              <a:path w="5809661" h="4857795">
                <a:moveTo>
                  <a:pt x="0" y="0"/>
                </a:moveTo>
                <a:lnTo>
                  <a:pt x="5809660" y="0"/>
                </a:lnTo>
                <a:lnTo>
                  <a:pt x="5809660" y="4857795"/>
                </a:lnTo>
                <a:lnTo>
                  <a:pt x="0" y="4857795"/>
                </a:lnTo>
                <a:lnTo>
                  <a:pt x="0" y="0"/>
                </a:lnTo>
                <a:close/>
              </a:path>
            </a:pathLst>
          </a:custGeom>
          <a:blipFill>
            <a:blip r:embed="rId4"/>
            <a:stretch>
              <a:fillRect/>
            </a:stretch>
          </a:blipFill>
        </p:spPr>
      </p:sp>
      <p:sp>
        <p:nvSpPr>
          <p:cNvPr id="5" name="Freeform 5"/>
          <p:cNvSpPr/>
          <p:nvPr/>
        </p:nvSpPr>
        <p:spPr>
          <a:xfrm>
            <a:off x="12196150" y="166938"/>
            <a:ext cx="5619642" cy="4857795"/>
          </a:xfrm>
          <a:custGeom>
            <a:avLst/>
            <a:gdLst/>
            <a:ahLst/>
            <a:cxnLst/>
            <a:rect l="l" t="t" r="r" b="b"/>
            <a:pathLst>
              <a:path w="5619642" h="4857795">
                <a:moveTo>
                  <a:pt x="0" y="0"/>
                </a:moveTo>
                <a:lnTo>
                  <a:pt x="5619642" y="0"/>
                </a:lnTo>
                <a:lnTo>
                  <a:pt x="5619642" y="4857795"/>
                </a:lnTo>
                <a:lnTo>
                  <a:pt x="0" y="4857795"/>
                </a:lnTo>
                <a:lnTo>
                  <a:pt x="0" y="0"/>
                </a:lnTo>
                <a:close/>
              </a:path>
            </a:pathLst>
          </a:custGeom>
          <a:blipFill>
            <a:blip r:embed="rId5"/>
            <a:stretch>
              <a:fillRect/>
            </a:stretch>
          </a:blipFill>
        </p:spPr>
      </p:sp>
      <p:sp>
        <p:nvSpPr>
          <p:cNvPr id="6" name="Freeform 6"/>
          <p:cNvSpPr/>
          <p:nvPr/>
        </p:nvSpPr>
        <p:spPr>
          <a:xfrm rot="-1898322">
            <a:off x="-1972942" y="8119430"/>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6"/>
            <a:stretch>
              <a:fillRect/>
            </a:stretch>
          </a:blipFill>
        </p:spPr>
      </p:sp>
      <p:sp>
        <p:nvSpPr>
          <p:cNvPr id="7" name="TextBox 7"/>
          <p:cNvSpPr txBox="1"/>
          <p:nvPr/>
        </p:nvSpPr>
        <p:spPr>
          <a:xfrm>
            <a:off x="17674424" y="9763124"/>
            <a:ext cx="499276"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19573" y="861399"/>
            <a:ext cx="6490773" cy="6117531"/>
          </a:xfrm>
          <a:custGeom>
            <a:avLst/>
            <a:gdLst/>
            <a:ahLst/>
            <a:cxnLst/>
            <a:rect l="l" t="t" r="r" b="b"/>
            <a:pathLst>
              <a:path w="6490773" h="6117531">
                <a:moveTo>
                  <a:pt x="0" y="0"/>
                </a:moveTo>
                <a:lnTo>
                  <a:pt x="6490773" y="0"/>
                </a:lnTo>
                <a:lnTo>
                  <a:pt x="6490773" y="6117531"/>
                </a:lnTo>
                <a:lnTo>
                  <a:pt x="0" y="6117531"/>
                </a:lnTo>
                <a:lnTo>
                  <a:pt x="0" y="0"/>
                </a:lnTo>
                <a:close/>
              </a:path>
            </a:pathLst>
          </a:custGeom>
          <a:blipFill>
            <a:blip r:embed="rId2"/>
            <a:stretch>
              <a:fillRect/>
            </a:stretch>
          </a:blipFill>
        </p:spPr>
      </p:sp>
      <p:sp>
        <p:nvSpPr>
          <p:cNvPr id="3" name="Freeform 3"/>
          <p:cNvSpPr/>
          <p:nvPr/>
        </p:nvSpPr>
        <p:spPr>
          <a:xfrm>
            <a:off x="608062" y="7703344"/>
            <a:ext cx="11320076" cy="1207849"/>
          </a:xfrm>
          <a:custGeom>
            <a:avLst/>
            <a:gdLst/>
            <a:ahLst/>
            <a:cxnLst/>
            <a:rect l="l" t="t" r="r" b="b"/>
            <a:pathLst>
              <a:path w="11320076" h="1207849">
                <a:moveTo>
                  <a:pt x="0" y="0"/>
                </a:moveTo>
                <a:lnTo>
                  <a:pt x="11320076" y="0"/>
                </a:lnTo>
                <a:lnTo>
                  <a:pt x="11320076" y="1207850"/>
                </a:lnTo>
                <a:lnTo>
                  <a:pt x="0" y="1207850"/>
                </a:lnTo>
                <a:lnTo>
                  <a:pt x="0" y="0"/>
                </a:lnTo>
                <a:close/>
              </a:path>
            </a:pathLst>
          </a:custGeom>
          <a:blipFill>
            <a:blip r:embed="rId3"/>
            <a:stretch>
              <a:fillRect/>
            </a:stretch>
          </a:blipFill>
        </p:spPr>
      </p:sp>
      <p:sp>
        <p:nvSpPr>
          <p:cNvPr id="4" name="TextBox 4"/>
          <p:cNvSpPr txBox="1"/>
          <p:nvPr/>
        </p:nvSpPr>
        <p:spPr>
          <a:xfrm>
            <a:off x="1190027" y="1920524"/>
            <a:ext cx="9578411" cy="1470589"/>
          </a:xfrm>
          <a:prstGeom prst="rect">
            <a:avLst/>
          </a:prstGeom>
        </p:spPr>
        <p:txBody>
          <a:bodyPr lIns="0" tIns="0" rIns="0" bIns="0" rtlCol="0" anchor="t">
            <a:spAutoFit/>
          </a:bodyPr>
          <a:lstStyle/>
          <a:p>
            <a:pPr algn="just">
              <a:lnSpc>
                <a:spcPts val="2926"/>
              </a:lnSpc>
              <a:spcBef>
                <a:spcPct val="0"/>
              </a:spcBef>
            </a:pPr>
            <a:r>
              <a:rPr lang="en-US" sz="2090">
                <a:solidFill>
                  <a:srgbClr val="000000"/>
                </a:solidFill>
                <a:latin typeface="Montserrat Bold"/>
              </a:rPr>
              <a:t>Bien qu'il y ait quelques lignes avec une valeur d'âge légèrement anormale par rapport à l'expérience professionnelle, les valeurs aberrantes dans l'ensemble semblent raisonnables (étant donné que la profession est "Artiste"), donc j'ai décidé de conserver ces lignes.</a:t>
            </a:r>
          </a:p>
        </p:txBody>
      </p:sp>
      <p:sp>
        <p:nvSpPr>
          <p:cNvPr id="5" name="TextBox 5"/>
          <p:cNvSpPr txBox="1"/>
          <p:nvPr/>
        </p:nvSpPr>
        <p:spPr>
          <a:xfrm>
            <a:off x="1190027" y="4423168"/>
            <a:ext cx="9578411" cy="2213377"/>
          </a:xfrm>
          <a:prstGeom prst="rect">
            <a:avLst/>
          </a:prstGeom>
        </p:spPr>
        <p:txBody>
          <a:bodyPr lIns="0" tIns="0" rIns="0" bIns="0" rtlCol="0" anchor="t">
            <a:spAutoFit/>
          </a:bodyPr>
          <a:lstStyle/>
          <a:p>
            <a:pPr algn="just">
              <a:lnSpc>
                <a:spcPts val="2926"/>
              </a:lnSpc>
              <a:spcBef>
                <a:spcPct val="0"/>
              </a:spcBef>
            </a:pPr>
            <a:r>
              <a:rPr lang="en-US" sz="2090">
                <a:solidFill>
                  <a:srgbClr val="000000"/>
                </a:solidFill>
                <a:latin typeface="Montserrat Bold"/>
              </a:rPr>
              <a:t>Il y a assez de valeurs aberrantes lors de la visualisation de l'expérience professionnelle en combinaison avec la colonne de l'âge. Lors d'un examen approfondi de ces valeurs aberrantes, on peut observer plusieurs problèmes avec les données, tels qu'un enfant de 8 ans ayant 14 ans d'expérience professionnelle, un jeune de 19 ans ayant 17 ans d'expérience, etc.</a:t>
            </a:r>
          </a:p>
        </p:txBody>
      </p:sp>
      <p:grpSp>
        <p:nvGrpSpPr>
          <p:cNvPr id="6" name="Group 6"/>
          <p:cNvGrpSpPr/>
          <p:nvPr/>
        </p:nvGrpSpPr>
        <p:grpSpPr>
          <a:xfrm>
            <a:off x="608062" y="1958624"/>
            <a:ext cx="425121" cy="425121"/>
            <a:chOff x="0" y="0"/>
            <a:chExt cx="812800" cy="812800"/>
          </a:xfrm>
        </p:grpSpPr>
        <p:sp>
          <p:nvSpPr>
            <p:cNvPr id="7" name="Freeform 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03579" y="4461268"/>
            <a:ext cx="425121" cy="425121"/>
            <a:chOff x="0" y="0"/>
            <a:chExt cx="812800" cy="812800"/>
          </a:xfrm>
        </p:grpSpPr>
        <p:sp>
          <p:nvSpPr>
            <p:cNvPr id="10" name="Freeform 1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1" name="TextBox 11"/>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7528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15</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7860" y="2579041"/>
            <a:ext cx="9343604" cy="5834320"/>
          </a:xfrm>
          <a:custGeom>
            <a:avLst/>
            <a:gdLst/>
            <a:ahLst/>
            <a:cxnLst/>
            <a:rect l="l" t="t" r="r" b="b"/>
            <a:pathLst>
              <a:path w="9343604" h="5834320">
                <a:moveTo>
                  <a:pt x="0" y="0"/>
                </a:moveTo>
                <a:lnTo>
                  <a:pt x="9343605" y="0"/>
                </a:lnTo>
                <a:lnTo>
                  <a:pt x="9343605" y="5834320"/>
                </a:lnTo>
                <a:lnTo>
                  <a:pt x="0" y="5834320"/>
                </a:lnTo>
                <a:lnTo>
                  <a:pt x="0" y="0"/>
                </a:lnTo>
                <a:close/>
              </a:path>
            </a:pathLst>
          </a:custGeom>
          <a:blipFill>
            <a:blip r:embed="rId2"/>
            <a:stretch>
              <a:fillRect/>
            </a:stretch>
          </a:blipFill>
        </p:spPr>
      </p:sp>
      <p:sp>
        <p:nvSpPr>
          <p:cNvPr id="3" name="Freeform 3"/>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3"/>
            <a:stretch>
              <a:fillRect/>
            </a:stretch>
          </a:blipFill>
        </p:spPr>
      </p:sp>
      <p:sp>
        <p:nvSpPr>
          <p:cNvPr id="4" name="TextBox 4"/>
          <p:cNvSpPr txBox="1"/>
          <p:nvPr/>
        </p:nvSpPr>
        <p:spPr>
          <a:xfrm>
            <a:off x="177528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402312" y="5121548"/>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3568761" y="3476154"/>
            <a:ext cx="11150478" cy="3334693"/>
            <a:chOff x="0" y="0"/>
            <a:chExt cx="14867304" cy="4446257"/>
          </a:xfrm>
        </p:grpSpPr>
        <p:sp>
          <p:nvSpPr>
            <p:cNvPr id="5" name="TextBox 5"/>
            <p:cNvSpPr txBox="1"/>
            <p:nvPr/>
          </p:nvSpPr>
          <p:spPr>
            <a:xfrm>
              <a:off x="4381584" y="0"/>
              <a:ext cx="10485720" cy="4446257"/>
            </a:xfrm>
            <a:prstGeom prst="rect">
              <a:avLst/>
            </a:prstGeom>
          </p:spPr>
          <p:txBody>
            <a:bodyPr lIns="0" tIns="0" rIns="0" bIns="0" rtlCol="0" anchor="t">
              <a:spAutoFit/>
            </a:bodyPr>
            <a:lstStyle/>
            <a:p>
              <a:pPr algn="ctr">
                <a:lnSpc>
                  <a:spcPts val="8788"/>
                </a:lnSpc>
              </a:pPr>
              <a:r>
                <a:rPr lang="en-US" sz="7323" dirty="0" err="1">
                  <a:solidFill>
                    <a:srgbClr val="000000"/>
                  </a:solidFill>
                  <a:latin typeface="Montserrat Bold"/>
                </a:rPr>
                <a:t>Planification</a:t>
              </a:r>
              <a:r>
                <a:rPr lang="en-US" sz="7323" dirty="0">
                  <a:solidFill>
                    <a:srgbClr val="000000"/>
                  </a:solidFill>
                  <a:latin typeface="Montserrat Bold"/>
                </a:rPr>
                <a:t> &amp; Construction du </a:t>
              </a:r>
              <a:r>
                <a:rPr lang="en-US" sz="7323" dirty="0" err="1">
                  <a:solidFill>
                    <a:srgbClr val="000000"/>
                  </a:solidFill>
                  <a:latin typeface="Montserrat Bold"/>
                </a:rPr>
                <a:t>modèle</a:t>
              </a:r>
              <a:endParaRPr lang="en-US" sz="7323" dirty="0">
                <a:solidFill>
                  <a:srgbClr val="000000"/>
                </a:solidFill>
                <a:latin typeface="Montserrat Bold"/>
              </a:endParaRPr>
            </a:p>
          </p:txBody>
        </p:sp>
        <p:sp>
          <p:nvSpPr>
            <p:cNvPr id="6" name="Freeform 6"/>
            <p:cNvSpPr/>
            <p:nvPr/>
          </p:nvSpPr>
          <p:spPr>
            <a:xfrm>
              <a:off x="0" y="0"/>
              <a:ext cx="4381584" cy="4446257"/>
            </a:xfrm>
            <a:custGeom>
              <a:avLst/>
              <a:gdLst/>
              <a:ahLst/>
              <a:cxnLst/>
              <a:rect l="l" t="t" r="r" b="b"/>
              <a:pathLst>
                <a:path w="4381584" h="4446257">
                  <a:moveTo>
                    <a:pt x="0" y="0"/>
                  </a:moveTo>
                  <a:lnTo>
                    <a:pt x="4381584" y="0"/>
                  </a:lnTo>
                  <a:lnTo>
                    <a:pt x="4381584" y="4446257"/>
                  </a:lnTo>
                  <a:lnTo>
                    <a:pt x="0" y="444625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7" name="TextBox 7"/>
          <p:cNvSpPr txBox="1"/>
          <p:nvPr/>
        </p:nvSpPr>
        <p:spPr>
          <a:xfrm>
            <a:off x="177528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17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
                                        </p:tgtEl>
                                        <p:attrNameLst>
                                          <p:attrName>r</p:attrName>
                                        </p:attrNameLst>
                                      </p:cBhvr>
                                    </p:animRot>
                                  </p:childTnLst>
                                </p:cTn>
                              </p:par>
                            </p:childTnLst>
                          </p:cTn>
                        </p:par>
                        <p:par>
                          <p:cTn id="9" fill="hold">
                            <p:stCondLst>
                              <p:cond delay="2000"/>
                            </p:stCondLst>
                            <p:childTnLst>
                              <p:par>
                                <p:cTn id="10" presetID="6"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4676" y="1382175"/>
            <a:ext cx="10969370" cy="5461145"/>
          </a:xfrm>
          <a:custGeom>
            <a:avLst/>
            <a:gdLst/>
            <a:ahLst/>
            <a:cxnLst/>
            <a:rect l="l" t="t" r="r" b="b"/>
            <a:pathLst>
              <a:path w="10969370" h="5461145">
                <a:moveTo>
                  <a:pt x="0" y="0"/>
                </a:moveTo>
                <a:lnTo>
                  <a:pt x="10969370" y="0"/>
                </a:lnTo>
                <a:lnTo>
                  <a:pt x="10969370" y="5461145"/>
                </a:lnTo>
                <a:lnTo>
                  <a:pt x="0" y="5461145"/>
                </a:lnTo>
                <a:lnTo>
                  <a:pt x="0" y="0"/>
                </a:lnTo>
                <a:close/>
              </a:path>
            </a:pathLst>
          </a:custGeom>
          <a:blipFill>
            <a:blip r:embed="rId2"/>
            <a:stretch>
              <a:fillRect/>
            </a:stretch>
          </a:blipFill>
        </p:spPr>
      </p:sp>
      <p:sp>
        <p:nvSpPr>
          <p:cNvPr id="3" name="Freeform 3"/>
          <p:cNvSpPr/>
          <p:nvPr/>
        </p:nvSpPr>
        <p:spPr>
          <a:xfrm>
            <a:off x="10422597" y="2670479"/>
            <a:ext cx="7071837" cy="5729821"/>
          </a:xfrm>
          <a:custGeom>
            <a:avLst/>
            <a:gdLst/>
            <a:ahLst/>
            <a:cxnLst/>
            <a:rect l="l" t="t" r="r" b="b"/>
            <a:pathLst>
              <a:path w="7071837" h="5729821">
                <a:moveTo>
                  <a:pt x="0" y="0"/>
                </a:moveTo>
                <a:lnTo>
                  <a:pt x="7071837" y="0"/>
                </a:lnTo>
                <a:lnTo>
                  <a:pt x="7071837" y="5729821"/>
                </a:lnTo>
                <a:lnTo>
                  <a:pt x="0" y="5729821"/>
                </a:lnTo>
                <a:lnTo>
                  <a:pt x="0" y="0"/>
                </a:lnTo>
                <a:close/>
              </a:path>
            </a:pathLst>
          </a:custGeom>
          <a:blipFill>
            <a:blip r:embed="rId3"/>
            <a:stretch>
              <a:fillRect/>
            </a:stretch>
          </a:blipFill>
        </p:spPr>
      </p:sp>
      <p:sp>
        <p:nvSpPr>
          <p:cNvPr id="4" name="TextBox 4"/>
          <p:cNvSpPr txBox="1"/>
          <p:nvPr/>
        </p:nvSpPr>
        <p:spPr>
          <a:xfrm>
            <a:off x="3591494" y="412563"/>
            <a:ext cx="11105013" cy="323215"/>
          </a:xfrm>
          <a:prstGeom prst="rect">
            <a:avLst/>
          </a:prstGeom>
        </p:spPr>
        <p:txBody>
          <a:bodyPr lIns="0" tIns="0" rIns="0" bIns="0" rtlCol="0" anchor="t">
            <a:spAutoFit/>
          </a:bodyPr>
          <a:lstStyle/>
          <a:p>
            <a:pPr algn="ctr">
              <a:lnSpc>
                <a:spcPts val="2659"/>
              </a:lnSpc>
              <a:spcBef>
                <a:spcPct val="0"/>
              </a:spcBef>
            </a:pPr>
            <a:r>
              <a:rPr lang="en-US" sz="1899" u="sng">
                <a:solidFill>
                  <a:srgbClr val="000000"/>
                </a:solidFill>
                <a:latin typeface="Montserrat Bold"/>
              </a:rPr>
              <a:t>But:</a:t>
            </a:r>
            <a:r>
              <a:rPr lang="en-US" sz="1899">
                <a:solidFill>
                  <a:srgbClr val="000000"/>
                </a:solidFill>
                <a:latin typeface="Montserrat Bold"/>
              </a:rPr>
              <a:t> Appliquer l'algorithme de K-Means pour segmenter les clients en clusters distincts.</a:t>
            </a:r>
          </a:p>
        </p:txBody>
      </p:sp>
      <p:sp>
        <p:nvSpPr>
          <p:cNvPr id="5" name="TextBox 5"/>
          <p:cNvSpPr txBox="1"/>
          <p:nvPr/>
        </p:nvSpPr>
        <p:spPr>
          <a:xfrm>
            <a:off x="1028700" y="8362200"/>
            <a:ext cx="9957921" cy="727802"/>
          </a:xfrm>
          <a:prstGeom prst="rect">
            <a:avLst/>
          </a:prstGeom>
        </p:spPr>
        <p:txBody>
          <a:bodyPr lIns="0" tIns="0" rIns="0" bIns="0" rtlCol="0" anchor="t">
            <a:spAutoFit/>
          </a:bodyPr>
          <a:lstStyle/>
          <a:p>
            <a:pPr>
              <a:lnSpc>
                <a:spcPts val="2926"/>
              </a:lnSpc>
              <a:spcBef>
                <a:spcPct val="0"/>
              </a:spcBef>
            </a:pPr>
            <a:r>
              <a:rPr lang="en-US" sz="2090">
                <a:solidFill>
                  <a:srgbClr val="000000"/>
                </a:solidFill>
                <a:latin typeface="Montserrat Bold"/>
              </a:rPr>
              <a:t>L’inertie est une métrique qui mesure la somme des distances au carré des observations par rapport à leurs centroïdes associés.</a:t>
            </a:r>
          </a:p>
        </p:txBody>
      </p:sp>
      <p:grpSp>
        <p:nvGrpSpPr>
          <p:cNvPr id="6" name="Group 6"/>
          <p:cNvGrpSpPr/>
          <p:nvPr/>
        </p:nvGrpSpPr>
        <p:grpSpPr>
          <a:xfrm>
            <a:off x="464676" y="8400300"/>
            <a:ext cx="425121" cy="425121"/>
            <a:chOff x="0" y="0"/>
            <a:chExt cx="812800" cy="812800"/>
          </a:xfrm>
        </p:grpSpPr>
        <p:sp>
          <p:nvSpPr>
            <p:cNvPr id="7" name="Freeform 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77528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18</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grpSp>
        <p:nvGrpSpPr>
          <p:cNvPr id="3" name="Group 3"/>
          <p:cNvGrpSpPr/>
          <p:nvPr/>
        </p:nvGrpSpPr>
        <p:grpSpPr>
          <a:xfrm>
            <a:off x="7390681" y="3652190"/>
            <a:ext cx="6355950" cy="529127"/>
            <a:chOff x="0" y="0"/>
            <a:chExt cx="2693249" cy="224211"/>
          </a:xfrm>
        </p:grpSpPr>
        <p:sp>
          <p:nvSpPr>
            <p:cNvPr id="4" name="Freeform 4"/>
            <p:cNvSpPr/>
            <p:nvPr/>
          </p:nvSpPr>
          <p:spPr>
            <a:xfrm>
              <a:off x="0" y="0"/>
              <a:ext cx="2693249" cy="224211"/>
            </a:xfrm>
            <a:custGeom>
              <a:avLst/>
              <a:gdLst/>
              <a:ahLst/>
              <a:cxnLst/>
              <a:rect l="l" t="t" r="r" b="b"/>
              <a:pathLst>
                <a:path w="2693249" h="224211">
                  <a:moveTo>
                    <a:pt x="28015" y="0"/>
                  </a:moveTo>
                  <a:lnTo>
                    <a:pt x="2665234" y="0"/>
                  </a:lnTo>
                  <a:cubicBezTo>
                    <a:pt x="2680707" y="0"/>
                    <a:pt x="2693249" y="12543"/>
                    <a:pt x="2693249" y="28015"/>
                  </a:cubicBezTo>
                  <a:lnTo>
                    <a:pt x="2693249" y="196195"/>
                  </a:lnTo>
                  <a:cubicBezTo>
                    <a:pt x="2693249" y="203625"/>
                    <a:pt x="2690298" y="210751"/>
                    <a:pt x="2685044" y="216005"/>
                  </a:cubicBezTo>
                  <a:cubicBezTo>
                    <a:pt x="2679790" y="221259"/>
                    <a:pt x="2672664" y="224211"/>
                    <a:pt x="2665234" y="224211"/>
                  </a:cubicBezTo>
                  <a:lnTo>
                    <a:pt x="28015" y="224211"/>
                  </a:lnTo>
                  <a:cubicBezTo>
                    <a:pt x="12543" y="224211"/>
                    <a:pt x="0" y="211668"/>
                    <a:pt x="0" y="196195"/>
                  </a:cubicBezTo>
                  <a:lnTo>
                    <a:pt x="0" y="28015"/>
                  </a:lnTo>
                  <a:cubicBezTo>
                    <a:pt x="0" y="20585"/>
                    <a:pt x="2952" y="13459"/>
                    <a:pt x="8206" y="8206"/>
                  </a:cubicBezTo>
                  <a:cubicBezTo>
                    <a:pt x="13459" y="2952"/>
                    <a:pt x="20585" y="0"/>
                    <a:pt x="2801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5" name="TextBox 5"/>
            <p:cNvSpPr txBox="1"/>
            <p:nvPr/>
          </p:nvSpPr>
          <p:spPr>
            <a:xfrm>
              <a:off x="0" y="-47625"/>
              <a:ext cx="2693249" cy="271836"/>
            </a:xfrm>
            <a:prstGeom prst="rect">
              <a:avLst/>
            </a:prstGeom>
          </p:spPr>
          <p:txBody>
            <a:bodyPr lIns="0" tIns="0" rIns="0" bIns="0" rtlCol="0" anchor="ctr"/>
            <a:lstStyle/>
            <a:p>
              <a:pPr algn="ctr">
                <a:lnSpc>
                  <a:spcPts val="3640"/>
                </a:lnSpc>
              </a:pPr>
              <a:r>
                <a:rPr lang="en-US" sz="2600" dirty="0" err="1">
                  <a:solidFill>
                    <a:srgbClr val="FFFFFF"/>
                  </a:solidFill>
                  <a:latin typeface="Montserrat"/>
                </a:rPr>
                <a:t>Découverte</a:t>
              </a:r>
              <a:r>
                <a:rPr lang="en-US" sz="2600" dirty="0">
                  <a:solidFill>
                    <a:srgbClr val="FFFFFF"/>
                  </a:solidFill>
                  <a:latin typeface="Montserrat"/>
                </a:rPr>
                <a:t> (Business Requirement)</a:t>
              </a:r>
            </a:p>
          </p:txBody>
        </p:sp>
      </p:grpSp>
      <p:grpSp>
        <p:nvGrpSpPr>
          <p:cNvPr id="6" name="Group 6"/>
          <p:cNvGrpSpPr/>
          <p:nvPr/>
        </p:nvGrpSpPr>
        <p:grpSpPr>
          <a:xfrm>
            <a:off x="7390681" y="4868583"/>
            <a:ext cx="7150636" cy="529127"/>
            <a:chOff x="0" y="0"/>
            <a:chExt cx="3029987" cy="224211"/>
          </a:xfrm>
        </p:grpSpPr>
        <p:sp>
          <p:nvSpPr>
            <p:cNvPr id="7" name="Freeform 7"/>
            <p:cNvSpPr/>
            <p:nvPr/>
          </p:nvSpPr>
          <p:spPr>
            <a:xfrm>
              <a:off x="0" y="0"/>
              <a:ext cx="3029987" cy="224211"/>
            </a:xfrm>
            <a:custGeom>
              <a:avLst/>
              <a:gdLst/>
              <a:ahLst/>
              <a:cxnLst/>
              <a:rect l="l" t="t" r="r" b="b"/>
              <a:pathLst>
                <a:path w="3029987" h="224211">
                  <a:moveTo>
                    <a:pt x="24902" y="0"/>
                  </a:moveTo>
                  <a:lnTo>
                    <a:pt x="3005085" y="0"/>
                  </a:lnTo>
                  <a:cubicBezTo>
                    <a:pt x="3011689" y="0"/>
                    <a:pt x="3018023" y="2624"/>
                    <a:pt x="3022693" y="7294"/>
                  </a:cubicBezTo>
                  <a:cubicBezTo>
                    <a:pt x="3027363" y="11964"/>
                    <a:pt x="3029987" y="18297"/>
                    <a:pt x="3029987" y="24902"/>
                  </a:cubicBezTo>
                  <a:lnTo>
                    <a:pt x="3029987" y="199309"/>
                  </a:lnTo>
                  <a:cubicBezTo>
                    <a:pt x="3029987" y="205913"/>
                    <a:pt x="3027363" y="212247"/>
                    <a:pt x="3022693" y="216917"/>
                  </a:cubicBezTo>
                  <a:cubicBezTo>
                    <a:pt x="3018023" y="221587"/>
                    <a:pt x="3011689" y="224211"/>
                    <a:pt x="3005085" y="224211"/>
                  </a:cubicBezTo>
                  <a:lnTo>
                    <a:pt x="24902" y="224211"/>
                  </a:lnTo>
                  <a:cubicBezTo>
                    <a:pt x="11149" y="224211"/>
                    <a:pt x="0" y="213062"/>
                    <a:pt x="0" y="199309"/>
                  </a:cubicBezTo>
                  <a:lnTo>
                    <a:pt x="0" y="24902"/>
                  </a:lnTo>
                  <a:cubicBezTo>
                    <a:pt x="0" y="18297"/>
                    <a:pt x="2624" y="11964"/>
                    <a:pt x="7294" y="7294"/>
                  </a:cubicBezTo>
                  <a:cubicBezTo>
                    <a:pt x="11964" y="2624"/>
                    <a:pt x="18297" y="0"/>
                    <a:pt x="24902"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8" name="TextBox 8"/>
            <p:cNvSpPr txBox="1"/>
            <p:nvPr/>
          </p:nvSpPr>
          <p:spPr>
            <a:xfrm>
              <a:off x="0" y="-47625"/>
              <a:ext cx="3029987" cy="271836"/>
            </a:xfrm>
            <a:prstGeom prst="rect">
              <a:avLst/>
            </a:prstGeom>
          </p:spPr>
          <p:txBody>
            <a:bodyPr lIns="0" tIns="0" rIns="0" bIns="0" rtlCol="0" anchor="ctr"/>
            <a:lstStyle/>
            <a:p>
              <a:pPr algn="ctr">
                <a:lnSpc>
                  <a:spcPts val="3640"/>
                </a:lnSpc>
              </a:pPr>
              <a:r>
                <a:rPr lang="en-US" sz="2600" dirty="0" err="1">
                  <a:solidFill>
                    <a:srgbClr val="FFFFFF"/>
                  </a:solidFill>
                  <a:latin typeface="Montserrat"/>
                </a:rPr>
                <a:t>Nettoyage</a:t>
              </a:r>
              <a:r>
                <a:rPr lang="en-US" sz="2600" dirty="0">
                  <a:solidFill>
                    <a:srgbClr val="FFFFFF"/>
                  </a:solidFill>
                  <a:latin typeface="Montserrat"/>
                </a:rPr>
                <a:t> et </a:t>
              </a:r>
              <a:r>
                <a:rPr lang="en-US" sz="2600" dirty="0" err="1">
                  <a:solidFill>
                    <a:srgbClr val="FFFFFF"/>
                  </a:solidFill>
                  <a:latin typeface="Montserrat"/>
                </a:rPr>
                <a:t>prétraitement</a:t>
              </a:r>
              <a:r>
                <a:rPr lang="en-US" sz="2600" dirty="0">
                  <a:solidFill>
                    <a:srgbClr val="FFFFFF"/>
                  </a:solidFill>
                  <a:latin typeface="Montserrat"/>
                </a:rPr>
                <a:t> des </a:t>
              </a:r>
              <a:r>
                <a:rPr lang="en-US" sz="2600" dirty="0" err="1">
                  <a:solidFill>
                    <a:srgbClr val="FFFFFF"/>
                  </a:solidFill>
                  <a:latin typeface="Montserrat"/>
                </a:rPr>
                <a:t>données</a:t>
              </a:r>
              <a:endParaRPr lang="en-US" sz="2600" dirty="0">
                <a:solidFill>
                  <a:srgbClr val="FFFFFF"/>
                </a:solidFill>
                <a:latin typeface="Montserrat"/>
              </a:endParaRPr>
            </a:p>
          </p:txBody>
        </p:sp>
      </p:grpSp>
      <p:grpSp>
        <p:nvGrpSpPr>
          <p:cNvPr id="9" name="Group 9"/>
          <p:cNvGrpSpPr/>
          <p:nvPr/>
        </p:nvGrpSpPr>
        <p:grpSpPr>
          <a:xfrm>
            <a:off x="7390681" y="6083510"/>
            <a:ext cx="4337718" cy="529127"/>
            <a:chOff x="0" y="0"/>
            <a:chExt cx="1838050" cy="224211"/>
          </a:xfrm>
        </p:grpSpPr>
        <p:sp>
          <p:nvSpPr>
            <p:cNvPr id="10" name="Freeform 10"/>
            <p:cNvSpPr/>
            <p:nvPr/>
          </p:nvSpPr>
          <p:spPr>
            <a:xfrm>
              <a:off x="0" y="0"/>
              <a:ext cx="1838050" cy="224211"/>
            </a:xfrm>
            <a:custGeom>
              <a:avLst/>
              <a:gdLst/>
              <a:ahLst/>
              <a:cxnLst/>
              <a:rect l="l" t="t" r="r" b="b"/>
              <a:pathLst>
                <a:path w="1838050" h="224211">
                  <a:moveTo>
                    <a:pt x="41050" y="0"/>
                  </a:moveTo>
                  <a:lnTo>
                    <a:pt x="1797000" y="0"/>
                  </a:lnTo>
                  <a:cubicBezTo>
                    <a:pt x="1807887" y="0"/>
                    <a:pt x="1818329" y="4325"/>
                    <a:pt x="1826027" y="12023"/>
                  </a:cubicBezTo>
                  <a:cubicBezTo>
                    <a:pt x="1833725" y="19722"/>
                    <a:pt x="1838050" y="30163"/>
                    <a:pt x="1838050" y="41050"/>
                  </a:cubicBezTo>
                  <a:lnTo>
                    <a:pt x="1838050" y="183160"/>
                  </a:lnTo>
                  <a:cubicBezTo>
                    <a:pt x="1838050" y="205832"/>
                    <a:pt x="1819672" y="224211"/>
                    <a:pt x="1797000" y="224211"/>
                  </a:cubicBezTo>
                  <a:lnTo>
                    <a:pt x="41050" y="224211"/>
                  </a:lnTo>
                  <a:cubicBezTo>
                    <a:pt x="18379" y="224211"/>
                    <a:pt x="0" y="205832"/>
                    <a:pt x="0" y="183160"/>
                  </a:cubicBezTo>
                  <a:lnTo>
                    <a:pt x="0" y="41050"/>
                  </a:lnTo>
                  <a:cubicBezTo>
                    <a:pt x="0" y="18379"/>
                    <a:pt x="18379" y="0"/>
                    <a:pt x="4105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1" name="TextBox 11"/>
            <p:cNvSpPr txBox="1"/>
            <p:nvPr/>
          </p:nvSpPr>
          <p:spPr>
            <a:xfrm>
              <a:off x="0" y="-47625"/>
              <a:ext cx="1838050" cy="271836"/>
            </a:xfrm>
            <a:prstGeom prst="rect">
              <a:avLst/>
            </a:prstGeom>
          </p:spPr>
          <p:txBody>
            <a:bodyPr lIns="0" tIns="0" rIns="0" bIns="0" rtlCol="0" anchor="ctr"/>
            <a:lstStyle/>
            <a:p>
              <a:pPr algn="ctr">
                <a:lnSpc>
                  <a:spcPts val="3640"/>
                </a:lnSpc>
              </a:pPr>
              <a:r>
                <a:rPr lang="en-US" sz="2600" dirty="0" err="1">
                  <a:solidFill>
                    <a:srgbClr val="FFFFFF"/>
                  </a:solidFill>
                  <a:latin typeface="Montserrat"/>
                </a:rPr>
                <a:t>Planification</a:t>
              </a:r>
              <a:r>
                <a:rPr lang="en-US" sz="2600" dirty="0">
                  <a:solidFill>
                    <a:srgbClr val="FFFFFF"/>
                  </a:solidFill>
                  <a:latin typeface="Montserrat"/>
                </a:rPr>
                <a:t> du </a:t>
              </a:r>
              <a:r>
                <a:rPr lang="en-US" sz="2600" dirty="0" err="1">
                  <a:solidFill>
                    <a:srgbClr val="FFFFFF"/>
                  </a:solidFill>
                  <a:latin typeface="Montserrat"/>
                </a:rPr>
                <a:t>modèle</a:t>
              </a:r>
              <a:endParaRPr lang="en-US" sz="2600" dirty="0">
                <a:solidFill>
                  <a:srgbClr val="FFFFFF"/>
                </a:solidFill>
                <a:latin typeface="Montserrat"/>
              </a:endParaRPr>
            </a:p>
          </p:txBody>
        </p:sp>
      </p:grpSp>
      <p:sp>
        <p:nvSpPr>
          <p:cNvPr id="12" name="TextBox 12"/>
          <p:cNvSpPr txBox="1"/>
          <p:nvPr/>
        </p:nvSpPr>
        <p:spPr>
          <a:xfrm>
            <a:off x="5980466" y="1242365"/>
            <a:ext cx="10741646" cy="1724025"/>
          </a:xfrm>
          <a:prstGeom prst="rect">
            <a:avLst/>
          </a:prstGeom>
        </p:spPr>
        <p:txBody>
          <a:bodyPr lIns="0" tIns="0" rIns="0" bIns="0" rtlCol="0" anchor="t">
            <a:spAutoFit/>
          </a:bodyPr>
          <a:lstStyle/>
          <a:p>
            <a:pPr>
              <a:lnSpc>
                <a:spcPts val="6801"/>
              </a:lnSpc>
            </a:pPr>
            <a:r>
              <a:rPr lang="en-US" sz="5668" dirty="0">
                <a:solidFill>
                  <a:srgbClr val="101010"/>
                </a:solidFill>
                <a:latin typeface="Montserrat Bold"/>
              </a:rPr>
              <a:t>ÉTAPES DU PROCESSUS DE DATA SCIENCE</a:t>
            </a:r>
          </a:p>
        </p:txBody>
      </p:sp>
      <p:grpSp>
        <p:nvGrpSpPr>
          <p:cNvPr id="13" name="Group 13"/>
          <p:cNvGrpSpPr/>
          <p:nvPr/>
        </p:nvGrpSpPr>
        <p:grpSpPr>
          <a:xfrm rot="7573183">
            <a:off x="1230111" y="7154961"/>
            <a:ext cx="1013029" cy="101302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7390681" y="7298437"/>
            <a:ext cx="4337718" cy="529127"/>
            <a:chOff x="0" y="0"/>
            <a:chExt cx="1838050" cy="224211"/>
          </a:xfrm>
        </p:grpSpPr>
        <p:sp>
          <p:nvSpPr>
            <p:cNvPr id="17" name="Freeform 17"/>
            <p:cNvSpPr/>
            <p:nvPr/>
          </p:nvSpPr>
          <p:spPr>
            <a:xfrm>
              <a:off x="0" y="0"/>
              <a:ext cx="1838050" cy="224211"/>
            </a:xfrm>
            <a:custGeom>
              <a:avLst/>
              <a:gdLst/>
              <a:ahLst/>
              <a:cxnLst/>
              <a:rect l="l" t="t" r="r" b="b"/>
              <a:pathLst>
                <a:path w="1838050" h="224211">
                  <a:moveTo>
                    <a:pt x="41050" y="0"/>
                  </a:moveTo>
                  <a:lnTo>
                    <a:pt x="1797000" y="0"/>
                  </a:lnTo>
                  <a:cubicBezTo>
                    <a:pt x="1807887" y="0"/>
                    <a:pt x="1818329" y="4325"/>
                    <a:pt x="1826027" y="12023"/>
                  </a:cubicBezTo>
                  <a:cubicBezTo>
                    <a:pt x="1833725" y="19722"/>
                    <a:pt x="1838050" y="30163"/>
                    <a:pt x="1838050" y="41050"/>
                  </a:cubicBezTo>
                  <a:lnTo>
                    <a:pt x="1838050" y="183160"/>
                  </a:lnTo>
                  <a:cubicBezTo>
                    <a:pt x="1838050" y="205832"/>
                    <a:pt x="1819672" y="224211"/>
                    <a:pt x="1797000" y="224211"/>
                  </a:cubicBezTo>
                  <a:lnTo>
                    <a:pt x="41050" y="224211"/>
                  </a:lnTo>
                  <a:cubicBezTo>
                    <a:pt x="18379" y="224211"/>
                    <a:pt x="0" y="205832"/>
                    <a:pt x="0" y="183160"/>
                  </a:cubicBezTo>
                  <a:lnTo>
                    <a:pt x="0" y="41050"/>
                  </a:lnTo>
                  <a:cubicBezTo>
                    <a:pt x="0" y="18379"/>
                    <a:pt x="18379" y="0"/>
                    <a:pt x="4105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18" name="TextBox 18"/>
            <p:cNvSpPr txBox="1"/>
            <p:nvPr/>
          </p:nvSpPr>
          <p:spPr>
            <a:xfrm>
              <a:off x="0" y="-47625"/>
              <a:ext cx="1838050" cy="271836"/>
            </a:xfrm>
            <a:prstGeom prst="rect">
              <a:avLst/>
            </a:prstGeom>
          </p:spPr>
          <p:txBody>
            <a:bodyPr lIns="0" tIns="0" rIns="0" bIns="0" rtlCol="0" anchor="ctr"/>
            <a:lstStyle/>
            <a:p>
              <a:pPr algn="ctr">
                <a:lnSpc>
                  <a:spcPts val="3640"/>
                </a:lnSpc>
              </a:pPr>
              <a:r>
                <a:rPr lang="en-US" sz="2600" dirty="0">
                  <a:solidFill>
                    <a:srgbClr val="FFFFFF"/>
                  </a:solidFill>
                  <a:latin typeface="Montserrat"/>
                </a:rPr>
                <a:t>Construction du </a:t>
              </a:r>
              <a:r>
                <a:rPr lang="en-US" sz="2600" dirty="0" err="1">
                  <a:solidFill>
                    <a:srgbClr val="FFFFFF"/>
                  </a:solidFill>
                  <a:latin typeface="Montserrat"/>
                </a:rPr>
                <a:t>modèle</a:t>
              </a:r>
              <a:endParaRPr lang="en-US" sz="2600" dirty="0">
                <a:solidFill>
                  <a:srgbClr val="FFFFFF"/>
                </a:solidFill>
                <a:latin typeface="Montserrat"/>
              </a:endParaRPr>
            </a:p>
          </p:txBody>
        </p:sp>
      </p:grpSp>
      <p:grpSp>
        <p:nvGrpSpPr>
          <p:cNvPr id="19" name="Group 19"/>
          <p:cNvGrpSpPr/>
          <p:nvPr/>
        </p:nvGrpSpPr>
        <p:grpSpPr>
          <a:xfrm>
            <a:off x="7390681" y="8513364"/>
            <a:ext cx="5219470" cy="529127"/>
            <a:chOff x="0" y="0"/>
            <a:chExt cx="2211681" cy="224211"/>
          </a:xfrm>
        </p:grpSpPr>
        <p:sp>
          <p:nvSpPr>
            <p:cNvPr id="20" name="Freeform 20"/>
            <p:cNvSpPr/>
            <p:nvPr/>
          </p:nvSpPr>
          <p:spPr>
            <a:xfrm>
              <a:off x="0" y="0"/>
              <a:ext cx="2211681" cy="224211"/>
            </a:xfrm>
            <a:custGeom>
              <a:avLst/>
              <a:gdLst/>
              <a:ahLst/>
              <a:cxnLst/>
              <a:rect l="l" t="t" r="r" b="b"/>
              <a:pathLst>
                <a:path w="2211681" h="224211">
                  <a:moveTo>
                    <a:pt x="34115" y="0"/>
                  </a:moveTo>
                  <a:lnTo>
                    <a:pt x="2177566" y="0"/>
                  </a:lnTo>
                  <a:cubicBezTo>
                    <a:pt x="2186614" y="0"/>
                    <a:pt x="2195291" y="3594"/>
                    <a:pt x="2201689" y="9992"/>
                  </a:cubicBezTo>
                  <a:cubicBezTo>
                    <a:pt x="2208087" y="16390"/>
                    <a:pt x="2211681" y="25067"/>
                    <a:pt x="2211681" y="34115"/>
                  </a:cubicBezTo>
                  <a:lnTo>
                    <a:pt x="2211681" y="190095"/>
                  </a:lnTo>
                  <a:cubicBezTo>
                    <a:pt x="2211681" y="208937"/>
                    <a:pt x="2196407" y="224211"/>
                    <a:pt x="2177566" y="224211"/>
                  </a:cubicBezTo>
                  <a:lnTo>
                    <a:pt x="34115" y="224211"/>
                  </a:lnTo>
                  <a:cubicBezTo>
                    <a:pt x="15274" y="224211"/>
                    <a:pt x="0" y="208937"/>
                    <a:pt x="0" y="190095"/>
                  </a:cubicBezTo>
                  <a:lnTo>
                    <a:pt x="0" y="34115"/>
                  </a:lnTo>
                  <a:cubicBezTo>
                    <a:pt x="0" y="15274"/>
                    <a:pt x="15274" y="0"/>
                    <a:pt x="34115"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sp>
        <p:sp>
          <p:nvSpPr>
            <p:cNvPr id="21" name="TextBox 21"/>
            <p:cNvSpPr txBox="1"/>
            <p:nvPr/>
          </p:nvSpPr>
          <p:spPr>
            <a:xfrm>
              <a:off x="0" y="-47625"/>
              <a:ext cx="2211681" cy="271836"/>
            </a:xfrm>
            <a:prstGeom prst="rect">
              <a:avLst/>
            </a:prstGeom>
          </p:spPr>
          <p:txBody>
            <a:bodyPr lIns="0" tIns="0" rIns="0" bIns="0" rtlCol="0" anchor="ctr"/>
            <a:lstStyle/>
            <a:p>
              <a:pPr algn="ctr">
                <a:lnSpc>
                  <a:spcPts val="3640"/>
                </a:lnSpc>
              </a:pPr>
              <a:r>
                <a:rPr lang="en-US" sz="2600" dirty="0">
                  <a:solidFill>
                    <a:srgbClr val="FFFFFF"/>
                  </a:solidFill>
                  <a:latin typeface="Montserrat"/>
                </a:rPr>
                <a:t>Communication des </a:t>
              </a:r>
              <a:r>
                <a:rPr lang="en-US" sz="2600" dirty="0" err="1">
                  <a:solidFill>
                    <a:srgbClr val="FFFFFF"/>
                  </a:solidFill>
                  <a:latin typeface="Montserrat"/>
                </a:rPr>
                <a:t>résultats</a:t>
              </a:r>
              <a:endParaRPr lang="en-US" sz="2600" dirty="0">
                <a:solidFill>
                  <a:srgbClr val="FFFFFF"/>
                </a:solidFill>
                <a:latin typeface="Montserrat"/>
              </a:endParaRPr>
            </a:p>
          </p:txBody>
        </p:sp>
      </p:grpSp>
      <p:sp>
        <p:nvSpPr>
          <p:cNvPr id="22" name="TextBox 22"/>
          <p:cNvSpPr txBox="1"/>
          <p:nvPr/>
        </p:nvSpPr>
        <p:spPr>
          <a:xfrm>
            <a:off x="178671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
                                        </p:tgtEl>
                                        <p:attrNameLst>
                                          <p:attrName>r</p:attrName>
                                        </p:attrNameLst>
                                      </p:cBhvr>
                                    </p:animRot>
                                  </p:childTnLst>
                                </p:cTn>
                              </p:par>
                              <p:par>
                                <p:cTn id="7" presetID="45"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2000"/>
                                        <p:tgtEl>
                                          <p:spTgt spid="13"/>
                                        </p:tgtEl>
                                      </p:cBhvr>
                                    </p:animEffect>
                                    <p:anim calcmode="lin" valueType="num">
                                      <p:cBhvr>
                                        <p:cTn id="10" dur="2000" fill="hold"/>
                                        <p:tgtEl>
                                          <p:spTgt spid="13"/>
                                        </p:tgtEl>
                                        <p:attrNameLst>
                                          <p:attrName>ppt_w</p:attrName>
                                        </p:attrNameLst>
                                      </p:cBhvr>
                                      <p:tavLst>
                                        <p:tav tm="0" fmla="#ppt_w*sin(2.5*pi*$)">
                                          <p:val>
                                            <p:fltVal val="0"/>
                                          </p:val>
                                        </p:tav>
                                        <p:tav tm="100000">
                                          <p:val>
                                            <p:fltVal val="1"/>
                                          </p:val>
                                        </p:tav>
                                      </p:tavLst>
                                    </p:anim>
                                    <p:anim calcmode="lin" valueType="num">
                                      <p:cBhvr>
                                        <p:cTn id="11" dur="2000" fill="hold"/>
                                        <p:tgtEl>
                                          <p:spTgt spid="13"/>
                                        </p:tgtEl>
                                        <p:attrNameLst>
                                          <p:attrName>ppt_h</p:attrName>
                                        </p:attrNameLst>
                                      </p:cBhvr>
                                      <p:tavLst>
                                        <p:tav tm="0">
                                          <p:val>
                                            <p:strVal val="#ppt_h"/>
                                          </p:val>
                                        </p:tav>
                                        <p:tav tm="100000">
                                          <p:val>
                                            <p:strVal val="#ppt_h"/>
                                          </p:val>
                                        </p:tav>
                                      </p:tavLst>
                                    </p:anim>
                                  </p:childTnLst>
                                </p:cTn>
                              </p:par>
                            </p:childTnLst>
                          </p:cTn>
                        </p:par>
                        <p:par>
                          <p:cTn id="12" fill="hold">
                            <p:stCondLst>
                              <p:cond delay="2000"/>
                            </p:stCondLst>
                            <p:childTnLst>
                              <p:par>
                                <p:cTn id="13" presetID="6"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in)">
                                      <p:cBhvr>
                                        <p:cTn id="15" dur="2000"/>
                                        <p:tgtEl>
                                          <p:spTgt spid="12"/>
                                        </p:tgtEl>
                                      </p:cBhvr>
                                    </p:animEffect>
                                  </p:childTnLst>
                                </p:cTn>
                              </p:par>
                            </p:childTnLst>
                          </p:cTn>
                        </p:par>
                        <p:par>
                          <p:cTn id="16" fill="hold">
                            <p:stCondLst>
                              <p:cond delay="4000"/>
                            </p:stCondLst>
                            <p:childTnLst>
                              <p:par>
                                <p:cTn id="17" presetID="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par>
                          <p:cTn id="21" fill="hold">
                            <p:stCondLst>
                              <p:cond delay="450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par>
                          <p:cTn id="26" fill="hold">
                            <p:stCondLst>
                              <p:cond delay="5000"/>
                            </p:stCondLst>
                            <p:childTnLst>
                              <p:par>
                                <p:cTn id="27" presetID="2" presetClass="entr" presetSubtype="4"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5500"/>
                            </p:stCondLst>
                            <p:childTnLst>
                              <p:par>
                                <p:cTn id="32" presetID="2" presetClass="entr" presetSubtype="4"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6000"/>
                            </p:stCondLst>
                            <p:childTnLst>
                              <p:par>
                                <p:cTn id="37" presetID="2" presetClass="entr" presetSubtype="4"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sp>
      <p:sp>
        <p:nvSpPr>
          <p:cNvPr id="3" name="Freeform 3"/>
          <p:cNvSpPr/>
          <p:nvPr/>
        </p:nvSpPr>
        <p:spPr>
          <a:xfrm>
            <a:off x="1261941" y="1028700"/>
            <a:ext cx="8279025" cy="5554787"/>
          </a:xfrm>
          <a:custGeom>
            <a:avLst/>
            <a:gdLst/>
            <a:ahLst/>
            <a:cxnLst/>
            <a:rect l="l" t="t" r="r" b="b"/>
            <a:pathLst>
              <a:path w="8279025" h="5554787">
                <a:moveTo>
                  <a:pt x="0" y="0"/>
                </a:moveTo>
                <a:lnTo>
                  <a:pt x="8279025" y="0"/>
                </a:lnTo>
                <a:lnTo>
                  <a:pt x="8279025" y="5554787"/>
                </a:lnTo>
                <a:lnTo>
                  <a:pt x="0" y="5554787"/>
                </a:lnTo>
                <a:lnTo>
                  <a:pt x="0" y="0"/>
                </a:lnTo>
                <a:close/>
              </a:path>
            </a:pathLst>
          </a:custGeom>
          <a:blipFill>
            <a:blip r:embed="rId3"/>
            <a:stretch>
              <a:fillRect/>
            </a:stretch>
          </a:blipFill>
        </p:spPr>
      </p:sp>
      <p:sp>
        <p:nvSpPr>
          <p:cNvPr id="4" name="TextBox 4"/>
          <p:cNvSpPr txBox="1"/>
          <p:nvPr/>
        </p:nvSpPr>
        <p:spPr>
          <a:xfrm>
            <a:off x="177528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685578" y="-381442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3575781" y="3986785"/>
            <a:ext cx="11136437" cy="2313429"/>
            <a:chOff x="0" y="0"/>
            <a:chExt cx="14848583" cy="3084573"/>
          </a:xfrm>
        </p:grpSpPr>
        <p:sp>
          <p:nvSpPr>
            <p:cNvPr id="5" name="TextBox 5"/>
            <p:cNvSpPr txBox="1"/>
            <p:nvPr/>
          </p:nvSpPr>
          <p:spPr>
            <a:xfrm>
              <a:off x="4336737" y="60201"/>
              <a:ext cx="10511846" cy="2964171"/>
            </a:xfrm>
            <a:prstGeom prst="rect">
              <a:avLst/>
            </a:prstGeom>
          </p:spPr>
          <p:txBody>
            <a:bodyPr lIns="0" tIns="0" rIns="0" bIns="0" rtlCol="0" anchor="t">
              <a:spAutoFit/>
            </a:bodyPr>
            <a:lstStyle/>
            <a:p>
              <a:pPr algn="ctr">
                <a:lnSpc>
                  <a:spcPts val="8788"/>
                </a:lnSpc>
              </a:pPr>
              <a:r>
                <a:rPr lang="en-US" sz="7323" dirty="0">
                  <a:solidFill>
                    <a:srgbClr val="000000"/>
                  </a:solidFill>
                  <a:latin typeface="Montserrat Bold"/>
                </a:rPr>
                <a:t>Communication des </a:t>
              </a:r>
              <a:r>
                <a:rPr lang="en-US" sz="7323" dirty="0" err="1">
                  <a:solidFill>
                    <a:srgbClr val="000000"/>
                  </a:solidFill>
                  <a:latin typeface="Montserrat Bold"/>
                </a:rPr>
                <a:t>résultats</a:t>
              </a:r>
              <a:endParaRPr lang="en-US" sz="7323" dirty="0">
                <a:solidFill>
                  <a:srgbClr val="000000"/>
                </a:solidFill>
                <a:latin typeface="Montserrat Bold"/>
              </a:endParaRPr>
            </a:p>
          </p:txBody>
        </p:sp>
        <p:sp>
          <p:nvSpPr>
            <p:cNvPr id="6" name="Freeform 6"/>
            <p:cNvSpPr/>
            <p:nvPr/>
          </p:nvSpPr>
          <p:spPr>
            <a:xfrm>
              <a:off x="0" y="0"/>
              <a:ext cx="4107784" cy="3084573"/>
            </a:xfrm>
            <a:custGeom>
              <a:avLst/>
              <a:gdLst/>
              <a:ahLst/>
              <a:cxnLst/>
              <a:rect l="l" t="t" r="r" b="b"/>
              <a:pathLst>
                <a:path w="4107784" h="3084573">
                  <a:moveTo>
                    <a:pt x="0" y="0"/>
                  </a:moveTo>
                  <a:lnTo>
                    <a:pt x="4107784" y="0"/>
                  </a:lnTo>
                  <a:lnTo>
                    <a:pt x="4107784" y="3084573"/>
                  </a:lnTo>
                  <a:lnTo>
                    <a:pt x="0" y="308457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7" name="TextBox 7"/>
          <p:cNvSpPr txBox="1"/>
          <p:nvPr/>
        </p:nvSpPr>
        <p:spPr>
          <a:xfrm>
            <a:off x="17650159" y="9763124"/>
            <a:ext cx="523541"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
                                        </p:tgtEl>
                                        <p:attrNameLst>
                                          <p:attrName>r</p:attrName>
                                        </p:attrNameLst>
                                      </p:cBhvr>
                                    </p:animRot>
                                  </p:childTnLst>
                                </p:cTn>
                              </p:par>
                            </p:childTnLst>
                          </p:cTn>
                        </p:par>
                        <p:par>
                          <p:cTn id="9" fill="hold">
                            <p:stCondLst>
                              <p:cond delay="2000"/>
                            </p:stCondLst>
                            <p:childTnLst>
                              <p:par>
                                <p:cTn id="10" presetID="6"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3473" y="331958"/>
            <a:ext cx="11762709" cy="4646086"/>
          </a:xfrm>
          <a:custGeom>
            <a:avLst/>
            <a:gdLst/>
            <a:ahLst/>
            <a:cxnLst/>
            <a:rect l="l" t="t" r="r" b="b"/>
            <a:pathLst>
              <a:path w="11762709" h="4646086">
                <a:moveTo>
                  <a:pt x="0" y="0"/>
                </a:moveTo>
                <a:lnTo>
                  <a:pt x="11762709" y="0"/>
                </a:lnTo>
                <a:lnTo>
                  <a:pt x="11762709" y="4646085"/>
                </a:lnTo>
                <a:lnTo>
                  <a:pt x="0" y="4646085"/>
                </a:lnTo>
                <a:lnTo>
                  <a:pt x="0" y="0"/>
                </a:lnTo>
                <a:close/>
              </a:path>
            </a:pathLst>
          </a:custGeom>
          <a:blipFill>
            <a:blip r:embed="rId2"/>
            <a:stretch>
              <a:fillRect/>
            </a:stretch>
          </a:blipFill>
        </p:spPr>
      </p:sp>
      <p:sp>
        <p:nvSpPr>
          <p:cNvPr id="3" name="Freeform 3"/>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3"/>
            <a:stretch>
              <a:fillRect/>
            </a:stretch>
          </a:blipFill>
        </p:spPr>
      </p:sp>
      <p:sp>
        <p:nvSpPr>
          <p:cNvPr id="4" name="Freeform 4"/>
          <p:cNvSpPr/>
          <p:nvPr/>
        </p:nvSpPr>
        <p:spPr>
          <a:xfrm>
            <a:off x="10372862" y="3465471"/>
            <a:ext cx="6180863" cy="6145032"/>
          </a:xfrm>
          <a:custGeom>
            <a:avLst/>
            <a:gdLst/>
            <a:ahLst/>
            <a:cxnLst/>
            <a:rect l="l" t="t" r="r" b="b"/>
            <a:pathLst>
              <a:path w="6180863" h="6145032">
                <a:moveTo>
                  <a:pt x="0" y="0"/>
                </a:moveTo>
                <a:lnTo>
                  <a:pt x="6180862" y="0"/>
                </a:lnTo>
                <a:lnTo>
                  <a:pt x="6180862" y="6145032"/>
                </a:lnTo>
                <a:lnTo>
                  <a:pt x="0" y="6145032"/>
                </a:lnTo>
                <a:lnTo>
                  <a:pt x="0" y="0"/>
                </a:lnTo>
                <a:close/>
              </a:path>
            </a:pathLst>
          </a:custGeom>
          <a:blipFill>
            <a:blip r:embed="rId4"/>
            <a:stretch>
              <a:fillRect/>
            </a:stretch>
          </a:blipFill>
        </p:spPr>
      </p:sp>
      <p:sp>
        <p:nvSpPr>
          <p:cNvPr id="5" name="Freeform 5"/>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3"/>
            <a:stretch>
              <a:fillRect/>
            </a:stretch>
          </a:blipFill>
        </p:spPr>
      </p:sp>
      <p:sp>
        <p:nvSpPr>
          <p:cNvPr id="6" name="TextBox 6"/>
          <p:cNvSpPr txBox="1"/>
          <p:nvPr/>
        </p:nvSpPr>
        <p:spPr>
          <a:xfrm>
            <a:off x="177528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37398" y="3221086"/>
            <a:ext cx="8397219" cy="1246416"/>
          </a:xfrm>
          <a:prstGeom prst="rect">
            <a:avLst/>
          </a:prstGeom>
        </p:spPr>
        <p:txBody>
          <a:bodyPr lIns="0" tIns="0" rIns="0" bIns="0" rtlCol="0" anchor="t">
            <a:spAutoFit/>
          </a:bodyPr>
          <a:lstStyle/>
          <a:p>
            <a:pPr marL="0" lvl="0" indent="0" algn="l">
              <a:lnSpc>
                <a:spcPts val="10276"/>
              </a:lnSpc>
              <a:spcBef>
                <a:spcPct val="0"/>
              </a:spcBef>
            </a:pPr>
            <a:r>
              <a:rPr lang="en-US" sz="7340" dirty="0">
                <a:solidFill>
                  <a:srgbClr val="000000"/>
                </a:solidFill>
                <a:latin typeface="Montserrat Bold"/>
              </a:rPr>
              <a:t>Conclusion</a:t>
            </a:r>
          </a:p>
        </p:txBody>
      </p:sp>
      <p:sp>
        <p:nvSpPr>
          <p:cNvPr id="3" name="TextBox 3"/>
          <p:cNvSpPr txBox="1"/>
          <p:nvPr/>
        </p:nvSpPr>
        <p:spPr>
          <a:xfrm>
            <a:off x="1737398" y="4909455"/>
            <a:ext cx="10388147" cy="2191844"/>
          </a:xfrm>
          <a:prstGeom prst="rect">
            <a:avLst/>
          </a:prstGeom>
        </p:spPr>
        <p:txBody>
          <a:bodyPr lIns="0" tIns="0" rIns="0" bIns="0" rtlCol="0" anchor="t">
            <a:spAutoFit/>
          </a:bodyPr>
          <a:lstStyle/>
          <a:p>
            <a:pPr marL="0" lvl="0" indent="0" algn="l">
              <a:lnSpc>
                <a:spcPts val="2930"/>
              </a:lnSpc>
              <a:spcBef>
                <a:spcPct val="0"/>
              </a:spcBef>
            </a:pPr>
            <a:r>
              <a:rPr lang="en-US" sz="2093" dirty="0" err="1">
                <a:solidFill>
                  <a:srgbClr val="101010"/>
                </a:solidFill>
                <a:latin typeface="Montserrat"/>
              </a:rPr>
              <a:t>En</a:t>
            </a:r>
            <a:r>
              <a:rPr lang="en-US" sz="2093" dirty="0">
                <a:solidFill>
                  <a:srgbClr val="101010"/>
                </a:solidFill>
                <a:latin typeface="Montserrat"/>
              </a:rPr>
              <a:t> conclusion, </a:t>
            </a:r>
            <a:r>
              <a:rPr lang="en-US" sz="2093" dirty="0" err="1">
                <a:solidFill>
                  <a:srgbClr val="101010"/>
                </a:solidFill>
                <a:latin typeface="Montserrat"/>
              </a:rPr>
              <a:t>l'exploration</a:t>
            </a:r>
            <a:r>
              <a:rPr lang="en-US" sz="2093" dirty="0">
                <a:solidFill>
                  <a:srgbClr val="101010"/>
                </a:solidFill>
                <a:latin typeface="Montserrat"/>
              </a:rPr>
              <a:t> des </a:t>
            </a:r>
            <a:r>
              <a:rPr lang="en-US" sz="2093" dirty="0" err="1">
                <a:solidFill>
                  <a:srgbClr val="101010"/>
                </a:solidFill>
                <a:latin typeface="Montserrat"/>
              </a:rPr>
              <a:t>données</a:t>
            </a:r>
            <a:r>
              <a:rPr lang="en-US" sz="2093" dirty="0">
                <a:solidFill>
                  <a:srgbClr val="101010"/>
                </a:solidFill>
                <a:latin typeface="Montserrat"/>
              </a:rPr>
              <a:t> et la segmentation des clients </a:t>
            </a:r>
            <a:r>
              <a:rPr lang="en-US" sz="2093" dirty="0" err="1">
                <a:solidFill>
                  <a:srgbClr val="101010"/>
                </a:solidFill>
                <a:latin typeface="Montserrat"/>
              </a:rPr>
              <a:t>en</a:t>
            </a:r>
            <a:r>
              <a:rPr lang="en-US" sz="2093" dirty="0">
                <a:solidFill>
                  <a:srgbClr val="101010"/>
                </a:solidFill>
                <a:latin typeface="Montserrat"/>
              </a:rPr>
              <a:t> clusters </a:t>
            </a:r>
            <a:r>
              <a:rPr lang="en-US" sz="2093" dirty="0" err="1">
                <a:solidFill>
                  <a:srgbClr val="101010"/>
                </a:solidFill>
                <a:latin typeface="Montserrat"/>
              </a:rPr>
              <a:t>offrent</a:t>
            </a:r>
            <a:r>
              <a:rPr lang="en-US" sz="2093" dirty="0">
                <a:solidFill>
                  <a:srgbClr val="101010"/>
                </a:solidFill>
                <a:latin typeface="Montserrat"/>
              </a:rPr>
              <a:t> des </a:t>
            </a:r>
            <a:r>
              <a:rPr lang="en-US" sz="2093" dirty="0" err="1">
                <a:solidFill>
                  <a:srgbClr val="101010"/>
                </a:solidFill>
                <a:latin typeface="Montserrat"/>
              </a:rPr>
              <a:t>opportunités</a:t>
            </a:r>
            <a:r>
              <a:rPr lang="en-US" sz="2093" dirty="0">
                <a:solidFill>
                  <a:srgbClr val="101010"/>
                </a:solidFill>
                <a:latin typeface="Montserrat"/>
              </a:rPr>
              <a:t> </a:t>
            </a:r>
            <a:r>
              <a:rPr lang="en-US" sz="2093" dirty="0" err="1">
                <a:solidFill>
                  <a:srgbClr val="101010"/>
                </a:solidFill>
                <a:latin typeface="Montserrat"/>
              </a:rPr>
              <a:t>significatives</a:t>
            </a:r>
            <a:r>
              <a:rPr lang="en-US" sz="2093" dirty="0">
                <a:solidFill>
                  <a:srgbClr val="101010"/>
                </a:solidFill>
                <a:latin typeface="Montserrat"/>
              </a:rPr>
              <a:t> pour </a:t>
            </a:r>
            <a:r>
              <a:rPr lang="en-US" sz="2093" dirty="0" err="1">
                <a:solidFill>
                  <a:srgbClr val="101010"/>
                </a:solidFill>
                <a:latin typeface="Montserrat"/>
              </a:rPr>
              <a:t>l'entreprise</a:t>
            </a:r>
            <a:r>
              <a:rPr lang="en-US" sz="2093" dirty="0">
                <a:solidFill>
                  <a:srgbClr val="101010"/>
                </a:solidFill>
                <a:latin typeface="Montserrat"/>
              </a:rPr>
              <a:t> </a:t>
            </a:r>
            <a:r>
              <a:rPr lang="en-US" sz="2093" dirty="0" err="1">
                <a:solidFill>
                  <a:srgbClr val="101010"/>
                </a:solidFill>
                <a:latin typeface="Montserrat"/>
              </a:rPr>
              <a:t>afin</a:t>
            </a:r>
            <a:r>
              <a:rPr lang="en-US" sz="2093" dirty="0">
                <a:solidFill>
                  <a:srgbClr val="101010"/>
                </a:solidFill>
                <a:latin typeface="Montserrat"/>
              </a:rPr>
              <a:t> </a:t>
            </a:r>
            <a:r>
              <a:rPr lang="en-US" sz="2093" dirty="0" err="1">
                <a:solidFill>
                  <a:srgbClr val="101010"/>
                </a:solidFill>
                <a:latin typeface="Montserrat"/>
              </a:rPr>
              <a:t>d'optimiser</a:t>
            </a:r>
            <a:r>
              <a:rPr lang="en-US" sz="2093" dirty="0">
                <a:solidFill>
                  <a:srgbClr val="101010"/>
                </a:solidFill>
                <a:latin typeface="Montserrat"/>
              </a:rPr>
              <a:t> </a:t>
            </a:r>
            <a:r>
              <a:rPr lang="en-US" sz="2093" dirty="0" err="1">
                <a:solidFill>
                  <a:srgbClr val="101010"/>
                </a:solidFill>
                <a:latin typeface="Montserrat"/>
              </a:rPr>
              <a:t>ses</a:t>
            </a:r>
            <a:r>
              <a:rPr lang="en-US" sz="2093" dirty="0">
                <a:solidFill>
                  <a:srgbClr val="101010"/>
                </a:solidFill>
                <a:latin typeface="Montserrat"/>
              </a:rPr>
              <a:t> </a:t>
            </a:r>
            <a:r>
              <a:rPr lang="en-US" sz="2093" dirty="0" err="1">
                <a:solidFill>
                  <a:srgbClr val="101010"/>
                </a:solidFill>
                <a:latin typeface="Montserrat"/>
              </a:rPr>
              <a:t>opérations</a:t>
            </a:r>
            <a:r>
              <a:rPr lang="en-US" sz="2093" dirty="0">
                <a:solidFill>
                  <a:srgbClr val="101010"/>
                </a:solidFill>
                <a:latin typeface="Montserrat"/>
              </a:rPr>
              <a:t>, </a:t>
            </a:r>
            <a:r>
              <a:rPr lang="en-US" sz="2093" dirty="0" err="1">
                <a:solidFill>
                  <a:srgbClr val="101010"/>
                </a:solidFill>
                <a:latin typeface="Montserrat"/>
              </a:rPr>
              <a:t>d'augmenter</a:t>
            </a:r>
            <a:r>
              <a:rPr lang="en-US" sz="2093" dirty="0">
                <a:solidFill>
                  <a:srgbClr val="101010"/>
                </a:solidFill>
                <a:latin typeface="Montserrat"/>
              </a:rPr>
              <a:t> la satisfaction client et de </a:t>
            </a:r>
            <a:r>
              <a:rPr lang="en-US" sz="2093" dirty="0" err="1">
                <a:solidFill>
                  <a:srgbClr val="101010"/>
                </a:solidFill>
                <a:latin typeface="Montserrat"/>
              </a:rPr>
              <a:t>renforcer</a:t>
            </a:r>
            <a:r>
              <a:rPr lang="en-US" sz="2093" dirty="0">
                <a:solidFill>
                  <a:srgbClr val="101010"/>
                </a:solidFill>
                <a:latin typeface="Montserrat"/>
              </a:rPr>
              <a:t> </a:t>
            </a:r>
            <a:r>
              <a:rPr lang="en-US" sz="2093" dirty="0" err="1">
                <a:solidFill>
                  <a:srgbClr val="101010"/>
                </a:solidFill>
                <a:latin typeface="Montserrat"/>
              </a:rPr>
              <a:t>sa</a:t>
            </a:r>
            <a:r>
              <a:rPr lang="en-US" sz="2093" dirty="0">
                <a:solidFill>
                  <a:srgbClr val="101010"/>
                </a:solidFill>
                <a:latin typeface="Montserrat"/>
              </a:rPr>
              <a:t> </a:t>
            </a:r>
            <a:r>
              <a:rPr lang="en-US" sz="2093" dirty="0" err="1">
                <a:solidFill>
                  <a:srgbClr val="101010"/>
                </a:solidFill>
                <a:latin typeface="Montserrat"/>
              </a:rPr>
              <a:t>compétitivité</a:t>
            </a:r>
            <a:r>
              <a:rPr lang="en-US" sz="2093" dirty="0">
                <a:solidFill>
                  <a:srgbClr val="101010"/>
                </a:solidFill>
                <a:latin typeface="Montserrat"/>
              </a:rPr>
              <a:t> sur le </a:t>
            </a:r>
            <a:r>
              <a:rPr lang="en-US" sz="2093" dirty="0" err="1">
                <a:solidFill>
                  <a:srgbClr val="101010"/>
                </a:solidFill>
                <a:latin typeface="Montserrat"/>
              </a:rPr>
              <a:t>marché</a:t>
            </a:r>
            <a:r>
              <a:rPr lang="en-US" sz="2093" dirty="0">
                <a:solidFill>
                  <a:srgbClr val="101010"/>
                </a:solidFill>
                <a:latin typeface="Montserrat"/>
              </a:rPr>
              <a:t>. Ce </a:t>
            </a:r>
            <a:r>
              <a:rPr lang="en-US" sz="2093" dirty="0" err="1">
                <a:solidFill>
                  <a:srgbClr val="101010"/>
                </a:solidFill>
                <a:latin typeface="Montserrat"/>
              </a:rPr>
              <a:t>projet</a:t>
            </a:r>
            <a:r>
              <a:rPr lang="en-US" sz="2093" dirty="0">
                <a:solidFill>
                  <a:srgbClr val="101010"/>
                </a:solidFill>
                <a:latin typeface="Montserrat"/>
              </a:rPr>
              <a:t> </a:t>
            </a:r>
            <a:r>
              <a:rPr lang="en-US" sz="2093" dirty="0" err="1">
                <a:solidFill>
                  <a:srgbClr val="101010"/>
                </a:solidFill>
                <a:latin typeface="Montserrat"/>
              </a:rPr>
              <a:t>constitue</a:t>
            </a:r>
            <a:r>
              <a:rPr lang="en-US" sz="2093" dirty="0">
                <a:solidFill>
                  <a:srgbClr val="101010"/>
                </a:solidFill>
                <a:latin typeface="Montserrat"/>
              </a:rPr>
              <a:t> </a:t>
            </a:r>
            <a:r>
              <a:rPr lang="en-US" sz="2093" dirty="0" err="1">
                <a:solidFill>
                  <a:srgbClr val="101010"/>
                </a:solidFill>
                <a:latin typeface="Montserrat"/>
              </a:rPr>
              <a:t>une</a:t>
            </a:r>
            <a:r>
              <a:rPr lang="en-US" sz="2093" dirty="0">
                <a:solidFill>
                  <a:srgbClr val="101010"/>
                </a:solidFill>
                <a:latin typeface="Montserrat"/>
              </a:rPr>
              <a:t> base </a:t>
            </a:r>
            <a:r>
              <a:rPr lang="en-US" sz="2093" dirty="0" err="1">
                <a:solidFill>
                  <a:srgbClr val="101010"/>
                </a:solidFill>
                <a:latin typeface="Montserrat"/>
              </a:rPr>
              <a:t>solide</a:t>
            </a:r>
            <a:r>
              <a:rPr lang="en-US" sz="2093" dirty="0">
                <a:solidFill>
                  <a:srgbClr val="101010"/>
                </a:solidFill>
                <a:latin typeface="Montserrat"/>
              </a:rPr>
              <a:t> pour des </a:t>
            </a:r>
            <a:r>
              <a:rPr lang="en-US" sz="2093" dirty="0" err="1">
                <a:solidFill>
                  <a:srgbClr val="101010"/>
                </a:solidFill>
                <a:latin typeface="Montserrat"/>
              </a:rPr>
              <a:t>décisions</a:t>
            </a:r>
            <a:r>
              <a:rPr lang="en-US" sz="2093" dirty="0">
                <a:solidFill>
                  <a:srgbClr val="101010"/>
                </a:solidFill>
                <a:latin typeface="Montserrat"/>
              </a:rPr>
              <a:t> </a:t>
            </a:r>
            <a:r>
              <a:rPr lang="en-US" sz="2093" dirty="0" err="1">
                <a:solidFill>
                  <a:srgbClr val="101010"/>
                </a:solidFill>
                <a:latin typeface="Montserrat"/>
              </a:rPr>
              <a:t>éclairées</a:t>
            </a:r>
            <a:r>
              <a:rPr lang="en-US" sz="2093" dirty="0">
                <a:solidFill>
                  <a:srgbClr val="101010"/>
                </a:solidFill>
                <a:latin typeface="Montserrat"/>
              </a:rPr>
              <a:t> et des actions </a:t>
            </a:r>
            <a:r>
              <a:rPr lang="en-US" sz="2093" dirty="0" err="1">
                <a:solidFill>
                  <a:srgbClr val="101010"/>
                </a:solidFill>
                <a:latin typeface="Montserrat"/>
              </a:rPr>
              <a:t>stratégiques</a:t>
            </a:r>
            <a:r>
              <a:rPr lang="en-US" sz="2093" dirty="0">
                <a:solidFill>
                  <a:srgbClr val="101010"/>
                </a:solidFill>
                <a:latin typeface="Montserrat"/>
              </a:rPr>
              <a:t> </a:t>
            </a:r>
            <a:r>
              <a:rPr lang="en-US" sz="2093" dirty="0" err="1">
                <a:solidFill>
                  <a:srgbClr val="101010"/>
                </a:solidFill>
                <a:latin typeface="Montserrat"/>
              </a:rPr>
              <a:t>visant</a:t>
            </a:r>
            <a:r>
              <a:rPr lang="en-US" sz="2093" dirty="0">
                <a:solidFill>
                  <a:srgbClr val="101010"/>
                </a:solidFill>
                <a:latin typeface="Montserrat"/>
              </a:rPr>
              <a:t> à </a:t>
            </a:r>
            <a:r>
              <a:rPr lang="en-US" sz="2093" dirty="0" err="1">
                <a:solidFill>
                  <a:srgbClr val="101010"/>
                </a:solidFill>
                <a:latin typeface="Montserrat"/>
              </a:rPr>
              <a:t>maximiser</a:t>
            </a:r>
            <a:r>
              <a:rPr lang="en-US" sz="2093" dirty="0">
                <a:solidFill>
                  <a:srgbClr val="101010"/>
                </a:solidFill>
                <a:latin typeface="Montserrat"/>
              </a:rPr>
              <a:t> la </a:t>
            </a:r>
            <a:r>
              <a:rPr lang="en-US" sz="2093" dirty="0" err="1">
                <a:solidFill>
                  <a:srgbClr val="101010"/>
                </a:solidFill>
                <a:latin typeface="Montserrat"/>
              </a:rPr>
              <a:t>valeur</a:t>
            </a:r>
            <a:r>
              <a:rPr lang="en-US" sz="2093" dirty="0">
                <a:solidFill>
                  <a:srgbClr val="101010"/>
                </a:solidFill>
                <a:latin typeface="Montserrat"/>
              </a:rPr>
              <a:t> client.</a:t>
            </a:r>
          </a:p>
        </p:txBody>
      </p:sp>
      <p:grpSp>
        <p:nvGrpSpPr>
          <p:cNvPr id="4" name="Group 4"/>
          <p:cNvGrpSpPr/>
          <p:nvPr/>
        </p:nvGrpSpPr>
        <p:grpSpPr>
          <a:xfrm>
            <a:off x="0" y="0"/>
            <a:ext cx="18288000" cy="1874361"/>
            <a:chOff x="0" y="0"/>
            <a:chExt cx="9414331" cy="964887"/>
          </a:xfrm>
        </p:grpSpPr>
        <p:sp>
          <p:nvSpPr>
            <p:cNvPr id="5" name="Freeform 5"/>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4" name="TextBox 4"/>
          <p:cNvSpPr txBox="1"/>
          <p:nvPr/>
        </p:nvSpPr>
        <p:spPr>
          <a:xfrm>
            <a:off x="4913782" y="2771856"/>
            <a:ext cx="8460437" cy="4743288"/>
          </a:xfrm>
          <a:prstGeom prst="rect">
            <a:avLst/>
          </a:prstGeom>
        </p:spPr>
        <p:txBody>
          <a:bodyPr lIns="0" tIns="0" rIns="0" bIns="0" rtlCol="0" anchor="t">
            <a:spAutoFit/>
          </a:bodyPr>
          <a:lstStyle/>
          <a:p>
            <a:pPr algn="ctr">
              <a:lnSpc>
                <a:spcPts val="12508"/>
              </a:lnSpc>
            </a:pPr>
            <a:r>
              <a:rPr lang="en-US" sz="10424" dirty="0">
                <a:solidFill>
                  <a:srgbClr val="000000"/>
                </a:solidFill>
                <a:latin typeface="Montserrat Bold"/>
              </a:rPr>
              <a:t>Merci pour </a:t>
            </a:r>
            <a:r>
              <a:rPr lang="en-US" sz="10424" dirty="0" err="1">
                <a:solidFill>
                  <a:srgbClr val="000000"/>
                </a:solidFill>
                <a:latin typeface="Montserrat Bold"/>
              </a:rPr>
              <a:t>votre</a:t>
            </a:r>
            <a:r>
              <a:rPr lang="en-US" sz="10424" dirty="0">
                <a:solidFill>
                  <a:srgbClr val="000000"/>
                </a:solidFill>
                <a:latin typeface="Montserrat Bold"/>
              </a:rPr>
              <a:t> attention</a:t>
            </a:r>
          </a:p>
        </p:txBody>
      </p:sp>
      <p:sp>
        <p:nvSpPr>
          <p:cNvPr id="5" name="TextBox 5"/>
          <p:cNvSpPr txBox="1"/>
          <p:nvPr/>
        </p:nvSpPr>
        <p:spPr>
          <a:xfrm>
            <a:off x="17650159" y="9763124"/>
            <a:ext cx="523541"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
                                        </p:tgtEl>
                                        <p:attrNameLst>
                                          <p:attrName>r</p:attrName>
                                        </p:attrNameLst>
                                      </p:cBhvr>
                                    </p:animRot>
                                  </p:childTnLst>
                                </p:cTn>
                              </p:par>
                            </p:childTnLst>
                          </p:cTn>
                        </p:par>
                        <p:par>
                          <p:cTn id="9" fill="hold">
                            <p:stCondLst>
                              <p:cond delay="2000"/>
                            </p:stCondLst>
                            <p:childTnLst>
                              <p:par>
                                <p:cTn id="10" presetID="6" presetClass="entr" presetSubtype="16"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4" name="TextBox 4"/>
          <p:cNvSpPr txBox="1"/>
          <p:nvPr/>
        </p:nvSpPr>
        <p:spPr>
          <a:xfrm>
            <a:off x="6442986" y="3476154"/>
            <a:ext cx="7864290" cy="3334693"/>
          </a:xfrm>
          <a:prstGeom prst="rect">
            <a:avLst/>
          </a:prstGeom>
        </p:spPr>
        <p:txBody>
          <a:bodyPr lIns="0" tIns="0" rIns="0" bIns="0" rtlCol="0" anchor="t">
            <a:spAutoFit/>
          </a:bodyPr>
          <a:lstStyle/>
          <a:p>
            <a:pPr algn="ctr">
              <a:lnSpc>
                <a:spcPts val="8788"/>
              </a:lnSpc>
            </a:pPr>
            <a:r>
              <a:rPr lang="en-US" sz="7323" dirty="0" err="1">
                <a:solidFill>
                  <a:srgbClr val="000000"/>
                </a:solidFill>
                <a:latin typeface="Montserrat Bold"/>
              </a:rPr>
              <a:t>Découverte</a:t>
            </a:r>
            <a:r>
              <a:rPr lang="en-US" sz="7323" dirty="0">
                <a:solidFill>
                  <a:srgbClr val="000000"/>
                </a:solidFill>
                <a:latin typeface="Montserrat Bold"/>
              </a:rPr>
              <a:t> (Business Requirement)</a:t>
            </a:r>
          </a:p>
        </p:txBody>
      </p:sp>
      <p:sp>
        <p:nvSpPr>
          <p:cNvPr id="5" name="Freeform 5"/>
          <p:cNvSpPr/>
          <p:nvPr/>
        </p:nvSpPr>
        <p:spPr>
          <a:xfrm>
            <a:off x="4220858" y="3441914"/>
            <a:ext cx="2740511" cy="3334693"/>
          </a:xfrm>
          <a:custGeom>
            <a:avLst/>
            <a:gdLst/>
            <a:ahLst/>
            <a:cxnLst/>
            <a:rect l="l" t="t" r="r" b="b"/>
            <a:pathLst>
              <a:path w="2740511" h="3334693">
                <a:moveTo>
                  <a:pt x="0" y="0"/>
                </a:moveTo>
                <a:lnTo>
                  <a:pt x="2740511" y="0"/>
                </a:lnTo>
                <a:lnTo>
                  <a:pt x="2740511" y="3334693"/>
                </a:lnTo>
                <a:lnTo>
                  <a:pt x="0" y="333469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TextBox 6"/>
          <p:cNvSpPr txBox="1"/>
          <p:nvPr/>
        </p:nvSpPr>
        <p:spPr>
          <a:xfrm>
            <a:off x="178671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
                                        </p:tgtEl>
                                        <p:attrNameLst>
                                          <p:attrName>r</p:attrName>
                                        </p:attrNameLst>
                                      </p:cBhvr>
                                    </p:animRot>
                                  </p:childTnLst>
                                </p:cTn>
                              </p:par>
                            </p:childTnLst>
                          </p:cTn>
                        </p:par>
                        <p:par>
                          <p:cTn id="9" fill="hold">
                            <p:stCondLst>
                              <p:cond delay="2000"/>
                            </p:stCondLst>
                            <p:childTnLst>
                              <p:par>
                                <p:cTn id="10" presetID="6"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par>
                          <p:cTn id="13" fill="hold">
                            <p:stCondLst>
                              <p:cond delay="4000"/>
                            </p:stCondLst>
                            <p:childTnLst>
                              <p:par>
                                <p:cTn id="14" presetID="6"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006704" y="2479924"/>
            <a:ext cx="3518150" cy="1358807"/>
          </a:xfrm>
          <a:custGeom>
            <a:avLst/>
            <a:gdLst/>
            <a:ahLst/>
            <a:cxnLst/>
            <a:rect l="l" t="t" r="r" b="b"/>
            <a:pathLst>
              <a:path w="3518150" h="1358807">
                <a:moveTo>
                  <a:pt x="0" y="0"/>
                </a:moveTo>
                <a:lnTo>
                  <a:pt x="3518150" y="0"/>
                </a:lnTo>
                <a:lnTo>
                  <a:pt x="3518150" y="1358807"/>
                </a:lnTo>
                <a:lnTo>
                  <a:pt x="0" y="1358807"/>
                </a:lnTo>
                <a:lnTo>
                  <a:pt x="0" y="0"/>
                </a:lnTo>
                <a:close/>
              </a:path>
            </a:pathLst>
          </a:custGeom>
          <a:blipFill>
            <a:blip r:embed="rId3"/>
            <a:stretch>
              <a:fillRect/>
            </a:stretch>
          </a:blipFill>
        </p:spPr>
      </p:sp>
      <p:sp>
        <p:nvSpPr>
          <p:cNvPr id="6" name="Freeform 6"/>
          <p:cNvSpPr/>
          <p:nvPr/>
        </p:nvSpPr>
        <p:spPr>
          <a:xfrm>
            <a:off x="3169345" y="5693201"/>
            <a:ext cx="11526631" cy="4338972"/>
          </a:xfrm>
          <a:custGeom>
            <a:avLst/>
            <a:gdLst/>
            <a:ahLst/>
            <a:cxnLst/>
            <a:rect l="l" t="t" r="r" b="b"/>
            <a:pathLst>
              <a:path w="11526631" h="4338972">
                <a:moveTo>
                  <a:pt x="0" y="0"/>
                </a:moveTo>
                <a:lnTo>
                  <a:pt x="11526631" y="0"/>
                </a:lnTo>
                <a:lnTo>
                  <a:pt x="11526631" y="4338972"/>
                </a:lnTo>
                <a:lnTo>
                  <a:pt x="0" y="4338972"/>
                </a:lnTo>
                <a:lnTo>
                  <a:pt x="0" y="0"/>
                </a:lnTo>
                <a:close/>
              </a:path>
            </a:pathLst>
          </a:custGeom>
          <a:blipFill>
            <a:blip r:embed="rId4"/>
            <a:stretch>
              <a:fillRect/>
            </a:stretch>
          </a:blipFill>
        </p:spPr>
      </p:sp>
      <p:sp>
        <p:nvSpPr>
          <p:cNvPr id="7" name="TextBox 7"/>
          <p:cNvSpPr txBox="1"/>
          <p:nvPr/>
        </p:nvSpPr>
        <p:spPr>
          <a:xfrm>
            <a:off x="1737398" y="1846236"/>
            <a:ext cx="8397219" cy="1246416"/>
          </a:xfrm>
          <a:prstGeom prst="rect">
            <a:avLst/>
          </a:prstGeom>
        </p:spPr>
        <p:txBody>
          <a:bodyPr lIns="0" tIns="0" rIns="0" bIns="0" rtlCol="0" anchor="t">
            <a:spAutoFit/>
          </a:bodyPr>
          <a:lstStyle/>
          <a:p>
            <a:pPr marL="0" lvl="0" indent="0" algn="l">
              <a:lnSpc>
                <a:spcPts val="10276"/>
              </a:lnSpc>
              <a:spcBef>
                <a:spcPct val="0"/>
              </a:spcBef>
            </a:pPr>
            <a:r>
              <a:rPr lang="en-US" sz="7340" dirty="0">
                <a:solidFill>
                  <a:srgbClr val="000000"/>
                </a:solidFill>
                <a:latin typeface="Montserrat Bold"/>
              </a:rPr>
              <a:t>Use Case :</a:t>
            </a:r>
          </a:p>
        </p:txBody>
      </p:sp>
      <p:sp>
        <p:nvSpPr>
          <p:cNvPr id="8" name="TextBox 8"/>
          <p:cNvSpPr txBox="1"/>
          <p:nvPr/>
        </p:nvSpPr>
        <p:spPr>
          <a:xfrm>
            <a:off x="1737398" y="3226603"/>
            <a:ext cx="8860794" cy="2584685"/>
          </a:xfrm>
          <a:prstGeom prst="rect">
            <a:avLst/>
          </a:prstGeom>
        </p:spPr>
        <p:txBody>
          <a:bodyPr lIns="0" tIns="0" rIns="0" bIns="0" rtlCol="0" anchor="t">
            <a:spAutoFit/>
          </a:bodyPr>
          <a:lstStyle/>
          <a:p>
            <a:pPr algn="just">
              <a:lnSpc>
                <a:spcPts val="2930"/>
              </a:lnSpc>
            </a:pPr>
            <a:r>
              <a:rPr lang="en-US" sz="2093">
                <a:solidFill>
                  <a:srgbClr val="101010"/>
                </a:solidFill>
                <a:latin typeface="Montserrat"/>
              </a:rPr>
              <a:t>Nous allons utiliser le jeu de données "</a:t>
            </a:r>
            <a:r>
              <a:rPr lang="en-US" sz="2093">
                <a:solidFill>
                  <a:srgbClr val="101010"/>
                </a:solidFill>
                <a:latin typeface="Montserrat Bold"/>
              </a:rPr>
              <a:t>Shop Customer</a:t>
            </a:r>
            <a:r>
              <a:rPr lang="en-US" sz="2093">
                <a:solidFill>
                  <a:srgbClr val="101010"/>
                </a:solidFill>
                <a:latin typeface="Montserrat"/>
              </a:rPr>
              <a:t>" du référentiel </a:t>
            </a:r>
            <a:r>
              <a:rPr lang="en-US" sz="2093" u="sng">
                <a:solidFill>
                  <a:srgbClr val="101010"/>
                </a:solidFill>
                <a:latin typeface="Montserrat"/>
              </a:rPr>
              <a:t>Kaggle</a:t>
            </a:r>
            <a:r>
              <a:rPr lang="en-US" sz="2093">
                <a:solidFill>
                  <a:srgbClr val="101010"/>
                </a:solidFill>
                <a:latin typeface="Montserrat"/>
              </a:rPr>
              <a:t> pour effectuer une analyse exploratoire des données et réaliser une segmentation des clients en utilisant l'algorithme K-Means.</a:t>
            </a:r>
          </a:p>
          <a:p>
            <a:pPr marL="0" lvl="0" indent="0" algn="just">
              <a:lnSpc>
                <a:spcPts val="2930"/>
              </a:lnSpc>
              <a:spcBef>
                <a:spcPct val="0"/>
              </a:spcBef>
            </a:pPr>
            <a:r>
              <a:rPr lang="en-US" sz="2093">
                <a:solidFill>
                  <a:srgbClr val="101010"/>
                </a:solidFill>
                <a:latin typeface="Montserrat"/>
              </a:rPr>
              <a:t>L'objectif principal est de classer les clients en groupes distincts en fonction des caractéristiques spécifiques présentes dans les données.</a:t>
            </a:r>
          </a:p>
        </p:txBody>
      </p:sp>
      <p:sp>
        <p:nvSpPr>
          <p:cNvPr id="9" name="TextBox 9"/>
          <p:cNvSpPr txBox="1"/>
          <p:nvPr/>
        </p:nvSpPr>
        <p:spPr>
          <a:xfrm>
            <a:off x="178671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23315"/>
            <a:ext cx="8434945" cy="7361820"/>
          </a:xfrm>
          <a:custGeom>
            <a:avLst/>
            <a:gdLst/>
            <a:ahLst/>
            <a:cxnLst/>
            <a:rect l="l" t="t" r="r" b="b"/>
            <a:pathLst>
              <a:path w="8434945" h="7361820">
                <a:moveTo>
                  <a:pt x="0" y="0"/>
                </a:moveTo>
                <a:lnTo>
                  <a:pt x="8434945" y="0"/>
                </a:lnTo>
                <a:lnTo>
                  <a:pt x="8434945" y="7361820"/>
                </a:lnTo>
                <a:lnTo>
                  <a:pt x="0" y="7361820"/>
                </a:lnTo>
                <a:lnTo>
                  <a:pt x="0" y="0"/>
                </a:lnTo>
                <a:close/>
              </a:path>
            </a:pathLst>
          </a:custGeom>
          <a:blipFill>
            <a:blip r:embed="rId2"/>
            <a:stretch>
              <a:fillRect l="-15499" r="-15499"/>
            </a:stretch>
          </a:blipFill>
        </p:spPr>
      </p:sp>
      <p:sp>
        <p:nvSpPr>
          <p:cNvPr id="3" name="TextBox 3"/>
          <p:cNvSpPr txBox="1"/>
          <p:nvPr/>
        </p:nvSpPr>
        <p:spPr>
          <a:xfrm>
            <a:off x="9551359" y="580187"/>
            <a:ext cx="8330402" cy="1392796"/>
          </a:xfrm>
          <a:prstGeom prst="rect">
            <a:avLst/>
          </a:prstGeom>
        </p:spPr>
        <p:txBody>
          <a:bodyPr lIns="0" tIns="0" rIns="0" bIns="0" rtlCol="0" anchor="t">
            <a:spAutoFit/>
          </a:bodyPr>
          <a:lstStyle/>
          <a:p>
            <a:pPr marL="0" lvl="0" indent="0" algn="ctr">
              <a:lnSpc>
                <a:spcPts val="5656"/>
              </a:lnSpc>
              <a:spcBef>
                <a:spcPct val="0"/>
              </a:spcBef>
            </a:pPr>
            <a:r>
              <a:rPr lang="en-US" sz="4040" dirty="0" err="1">
                <a:solidFill>
                  <a:srgbClr val="000000"/>
                </a:solidFill>
                <a:latin typeface="Montserrat Bold"/>
              </a:rPr>
              <a:t>Informations</a:t>
            </a:r>
            <a:r>
              <a:rPr lang="en-US" sz="4040" dirty="0">
                <a:solidFill>
                  <a:srgbClr val="000000"/>
                </a:solidFill>
                <a:latin typeface="Montserrat Bold"/>
              </a:rPr>
              <a:t> sur le </a:t>
            </a:r>
            <a:r>
              <a:rPr lang="en-US" sz="4040" dirty="0" err="1">
                <a:solidFill>
                  <a:srgbClr val="000000"/>
                </a:solidFill>
                <a:latin typeface="Montserrat Bold"/>
              </a:rPr>
              <a:t>jeu</a:t>
            </a:r>
            <a:r>
              <a:rPr lang="en-US" sz="4040" dirty="0">
                <a:solidFill>
                  <a:srgbClr val="000000"/>
                </a:solidFill>
                <a:latin typeface="Montserrat Bold"/>
              </a:rPr>
              <a:t> de </a:t>
            </a:r>
            <a:r>
              <a:rPr lang="en-US" sz="4040" dirty="0" err="1">
                <a:solidFill>
                  <a:srgbClr val="000000"/>
                </a:solidFill>
                <a:latin typeface="Montserrat Bold"/>
              </a:rPr>
              <a:t>données</a:t>
            </a:r>
            <a:r>
              <a:rPr lang="en-US" sz="4040" dirty="0">
                <a:solidFill>
                  <a:srgbClr val="000000"/>
                </a:solidFill>
                <a:latin typeface="Montserrat Bold"/>
              </a:rPr>
              <a:t> :</a:t>
            </a:r>
          </a:p>
        </p:txBody>
      </p:sp>
      <p:sp>
        <p:nvSpPr>
          <p:cNvPr id="4" name="TextBox 4"/>
          <p:cNvSpPr txBox="1"/>
          <p:nvPr/>
        </p:nvSpPr>
        <p:spPr>
          <a:xfrm>
            <a:off x="10135167" y="2357530"/>
            <a:ext cx="7246922" cy="2584771"/>
          </a:xfrm>
          <a:prstGeom prst="rect">
            <a:avLst/>
          </a:prstGeom>
        </p:spPr>
        <p:txBody>
          <a:bodyPr lIns="0" tIns="0" rIns="0" bIns="0" rtlCol="0" anchor="t">
            <a:spAutoFit/>
          </a:bodyPr>
          <a:lstStyle/>
          <a:p>
            <a:pPr algn="just">
              <a:lnSpc>
                <a:spcPts val="2926"/>
              </a:lnSpc>
            </a:pPr>
            <a:r>
              <a:rPr lang="en-US" sz="2090">
                <a:solidFill>
                  <a:srgbClr val="101010"/>
                </a:solidFill>
                <a:latin typeface="Montserrat"/>
              </a:rPr>
              <a:t>Ce jeu de données contient les informations de base (identifiant, genre, âge, revenu, score de dépenses) relatives aux achats effectués par les clients dans un magasin.</a:t>
            </a:r>
          </a:p>
          <a:p>
            <a:pPr marL="0" lvl="0" indent="0" algn="just">
              <a:lnSpc>
                <a:spcPts val="2926"/>
              </a:lnSpc>
              <a:spcBef>
                <a:spcPct val="0"/>
              </a:spcBef>
            </a:pPr>
            <a:r>
              <a:rPr lang="en-US" sz="2090">
                <a:solidFill>
                  <a:srgbClr val="101010"/>
                </a:solidFill>
                <a:latin typeface="Montserrat"/>
              </a:rPr>
              <a:t>Le score de dépenses est une évaluation attribuée au client en fonction de paramètres définis tels que le comportement du client et les données d'achat.</a:t>
            </a:r>
          </a:p>
        </p:txBody>
      </p:sp>
      <p:grpSp>
        <p:nvGrpSpPr>
          <p:cNvPr id="5" name="Group 5"/>
          <p:cNvGrpSpPr/>
          <p:nvPr/>
        </p:nvGrpSpPr>
        <p:grpSpPr>
          <a:xfrm>
            <a:off x="0" y="8993275"/>
            <a:ext cx="8434945" cy="1293725"/>
            <a:chOff x="0" y="0"/>
            <a:chExt cx="2137108" cy="327783"/>
          </a:xfrm>
        </p:grpSpPr>
        <p:sp>
          <p:nvSpPr>
            <p:cNvPr id="6" name="Freeform 6"/>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7" name="TextBox 7"/>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9209" y="0"/>
            <a:ext cx="8434945" cy="1293725"/>
            <a:chOff x="0" y="0"/>
            <a:chExt cx="2137108" cy="327783"/>
          </a:xfrm>
        </p:grpSpPr>
        <p:sp>
          <p:nvSpPr>
            <p:cNvPr id="9" name="Freeform 9"/>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551359" y="2395630"/>
            <a:ext cx="287041" cy="28704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0185293" y="5238750"/>
            <a:ext cx="7062534" cy="4790959"/>
          </a:xfrm>
          <a:custGeom>
            <a:avLst/>
            <a:gdLst/>
            <a:ahLst/>
            <a:cxnLst/>
            <a:rect l="l" t="t" r="r" b="b"/>
            <a:pathLst>
              <a:path w="7062534" h="4790959">
                <a:moveTo>
                  <a:pt x="0" y="0"/>
                </a:moveTo>
                <a:lnTo>
                  <a:pt x="7062534" y="0"/>
                </a:lnTo>
                <a:lnTo>
                  <a:pt x="7062534" y="4790959"/>
                </a:lnTo>
                <a:lnTo>
                  <a:pt x="0" y="4790959"/>
                </a:lnTo>
                <a:lnTo>
                  <a:pt x="0" y="0"/>
                </a:lnTo>
                <a:close/>
              </a:path>
            </a:pathLst>
          </a:custGeom>
          <a:blipFill>
            <a:blip r:embed="rId3"/>
            <a:stretch>
              <a:fillRect/>
            </a:stretch>
          </a:blipFill>
        </p:spPr>
      </p:sp>
      <p:sp>
        <p:nvSpPr>
          <p:cNvPr id="15" name="TextBox 15"/>
          <p:cNvSpPr txBox="1"/>
          <p:nvPr/>
        </p:nvSpPr>
        <p:spPr>
          <a:xfrm>
            <a:off x="178671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00687"/>
            <a:ext cx="12298949" cy="7285626"/>
            <a:chOff x="0" y="0"/>
            <a:chExt cx="16398598" cy="9714168"/>
          </a:xfrm>
        </p:grpSpPr>
        <p:sp>
          <p:nvSpPr>
            <p:cNvPr id="3" name="Freeform 3"/>
            <p:cNvSpPr/>
            <p:nvPr/>
          </p:nvSpPr>
          <p:spPr>
            <a:xfrm>
              <a:off x="0" y="6482021"/>
              <a:ext cx="16398598" cy="3232147"/>
            </a:xfrm>
            <a:custGeom>
              <a:avLst/>
              <a:gdLst/>
              <a:ahLst/>
              <a:cxnLst/>
              <a:rect l="l" t="t" r="r" b="b"/>
              <a:pathLst>
                <a:path w="16398598" h="3232147">
                  <a:moveTo>
                    <a:pt x="0" y="0"/>
                  </a:moveTo>
                  <a:lnTo>
                    <a:pt x="16398598" y="0"/>
                  </a:lnTo>
                  <a:lnTo>
                    <a:pt x="16398598" y="3232147"/>
                  </a:lnTo>
                  <a:lnTo>
                    <a:pt x="0" y="3232147"/>
                  </a:lnTo>
                  <a:lnTo>
                    <a:pt x="0" y="0"/>
                  </a:lnTo>
                  <a:close/>
                </a:path>
              </a:pathLst>
            </a:custGeom>
            <a:blipFill>
              <a:blip r:embed="rId2"/>
              <a:stretch>
                <a:fillRect/>
              </a:stretch>
            </a:blipFill>
          </p:spPr>
        </p:sp>
        <p:sp>
          <p:nvSpPr>
            <p:cNvPr id="4" name="TextBox 4"/>
            <p:cNvSpPr txBox="1"/>
            <p:nvPr/>
          </p:nvSpPr>
          <p:spPr>
            <a:xfrm>
              <a:off x="0" y="-66675"/>
              <a:ext cx="13271404" cy="5867283"/>
            </a:xfrm>
            <a:prstGeom prst="rect">
              <a:avLst/>
            </a:prstGeom>
          </p:spPr>
          <p:txBody>
            <a:bodyPr lIns="0" tIns="0" rIns="0" bIns="0" rtlCol="0" anchor="t">
              <a:spAutoFit/>
            </a:bodyPr>
            <a:lstStyle/>
            <a:p>
              <a:pPr>
                <a:lnSpc>
                  <a:spcPts val="5656"/>
                </a:lnSpc>
              </a:pPr>
              <a:r>
                <a:rPr lang="en-US" sz="4040" dirty="0">
                  <a:solidFill>
                    <a:srgbClr val="000000"/>
                  </a:solidFill>
                  <a:latin typeface="Montserrat Bold"/>
                </a:rPr>
                <a:t>La signification de </a:t>
              </a:r>
              <a:r>
                <a:rPr lang="en-US" sz="4040" dirty="0" err="1">
                  <a:solidFill>
                    <a:srgbClr val="000000"/>
                  </a:solidFill>
                  <a:latin typeface="Montserrat Bold"/>
                </a:rPr>
                <a:t>chaque</a:t>
              </a:r>
              <a:r>
                <a:rPr lang="en-US" sz="4040" dirty="0">
                  <a:solidFill>
                    <a:srgbClr val="000000"/>
                  </a:solidFill>
                  <a:latin typeface="Montserrat Bold"/>
                </a:rPr>
                <a:t> </a:t>
              </a:r>
              <a:r>
                <a:rPr lang="en-US" sz="4040" dirty="0" err="1">
                  <a:solidFill>
                    <a:srgbClr val="000000"/>
                  </a:solidFill>
                  <a:latin typeface="Montserrat Bold"/>
                </a:rPr>
                <a:t>colonne</a:t>
              </a:r>
              <a:r>
                <a:rPr lang="en-US" sz="4040" dirty="0">
                  <a:solidFill>
                    <a:srgbClr val="000000"/>
                  </a:solidFill>
                  <a:latin typeface="Montserrat Bold"/>
                </a:rPr>
                <a:t> :</a:t>
              </a:r>
            </a:p>
            <a:p>
              <a:pPr>
                <a:lnSpc>
                  <a:spcPts val="2926"/>
                </a:lnSpc>
              </a:pPr>
              <a:endParaRPr lang="en-US" sz="4040" dirty="0">
                <a:solidFill>
                  <a:srgbClr val="000000"/>
                </a:solidFill>
                <a:latin typeface="Montserrat Bold"/>
              </a:endParaRPr>
            </a:p>
            <a:p>
              <a:pPr>
                <a:lnSpc>
                  <a:spcPts val="2926"/>
                </a:lnSpc>
              </a:pPr>
              <a:r>
                <a:rPr lang="en-US" sz="2090" dirty="0" err="1">
                  <a:solidFill>
                    <a:srgbClr val="000000"/>
                  </a:solidFill>
                  <a:latin typeface="Montserrat Bold"/>
                </a:rPr>
                <a:t>CustomerID</a:t>
              </a:r>
              <a:r>
                <a:rPr lang="en-US" sz="2090" dirty="0">
                  <a:solidFill>
                    <a:srgbClr val="000000"/>
                  </a:solidFill>
                  <a:latin typeface="Montserrat Bold"/>
                </a:rPr>
                <a:t>:</a:t>
              </a:r>
              <a:r>
                <a:rPr lang="en-US" sz="2090" dirty="0">
                  <a:solidFill>
                    <a:srgbClr val="000000"/>
                  </a:solidFill>
                  <a:latin typeface="Montserrat"/>
                </a:rPr>
                <a:t> </a:t>
              </a:r>
              <a:r>
                <a:rPr lang="en-US" sz="2090" dirty="0" err="1">
                  <a:solidFill>
                    <a:srgbClr val="000000"/>
                  </a:solidFill>
                  <a:latin typeface="Montserrat"/>
                </a:rPr>
                <a:t>Identifiant</a:t>
              </a:r>
              <a:r>
                <a:rPr lang="en-US" sz="2090" dirty="0">
                  <a:solidFill>
                    <a:srgbClr val="000000"/>
                  </a:solidFill>
                  <a:latin typeface="Montserrat"/>
                </a:rPr>
                <a:t> client</a:t>
              </a:r>
            </a:p>
            <a:p>
              <a:pPr>
                <a:lnSpc>
                  <a:spcPts val="2926"/>
                </a:lnSpc>
              </a:pPr>
              <a:r>
                <a:rPr lang="en-US" sz="2090" dirty="0">
                  <a:solidFill>
                    <a:srgbClr val="000000"/>
                  </a:solidFill>
                  <a:latin typeface="Montserrat Bold"/>
                </a:rPr>
                <a:t>Gender: </a:t>
              </a:r>
              <a:r>
                <a:rPr lang="en-US" sz="2090" dirty="0">
                  <a:solidFill>
                    <a:srgbClr val="000000"/>
                  </a:solidFill>
                  <a:latin typeface="Montserrat"/>
                </a:rPr>
                <a:t>Genre</a:t>
              </a:r>
            </a:p>
            <a:p>
              <a:pPr>
                <a:lnSpc>
                  <a:spcPts val="2926"/>
                </a:lnSpc>
              </a:pPr>
              <a:r>
                <a:rPr lang="en-US" sz="2090" dirty="0">
                  <a:solidFill>
                    <a:srgbClr val="000000"/>
                  </a:solidFill>
                  <a:latin typeface="Montserrat Bold"/>
                </a:rPr>
                <a:t>Age : </a:t>
              </a:r>
              <a:r>
                <a:rPr lang="en-US" sz="2090" dirty="0" err="1">
                  <a:solidFill>
                    <a:srgbClr val="000000"/>
                  </a:solidFill>
                  <a:latin typeface="Montserrat"/>
                </a:rPr>
                <a:t>Âge</a:t>
              </a:r>
              <a:endParaRPr lang="en-US" sz="2090" dirty="0">
                <a:solidFill>
                  <a:srgbClr val="000000"/>
                </a:solidFill>
                <a:latin typeface="Montserrat"/>
              </a:endParaRPr>
            </a:p>
            <a:p>
              <a:pPr>
                <a:lnSpc>
                  <a:spcPts val="2926"/>
                </a:lnSpc>
              </a:pPr>
              <a:r>
                <a:rPr lang="en-US" sz="2090" dirty="0">
                  <a:solidFill>
                    <a:srgbClr val="000000"/>
                  </a:solidFill>
                  <a:latin typeface="Montserrat Bold"/>
                </a:rPr>
                <a:t>Annual Income: </a:t>
              </a:r>
              <a:r>
                <a:rPr lang="en-US" sz="2090" dirty="0" err="1">
                  <a:solidFill>
                    <a:srgbClr val="000000"/>
                  </a:solidFill>
                  <a:latin typeface="Montserrat"/>
                </a:rPr>
                <a:t>Revenu</a:t>
              </a:r>
              <a:r>
                <a:rPr lang="en-US" sz="2090" dirty="0">
                  <a:solidFill>
                    <a:srgbClr val="000000"/>
                  </a:solidFill>
                  <a:latin typeface="Montserrat"/>
                </a:rPr>
                <a:t> </a:t>
              </a:r>
              <a:r>
                <a:rPr lang="en-US" sz="2090" dirty="0" err="1">
                  <a:solidFill>
                    <a:srgbClr val="000000"/>
                  </a:solidFill>
                  <a:latin typeface="Montserrat"/>
                </a:rPr>
                <a:t>annuel</a:t>
              </a:r>
              <a:r>
                <a:rPr lang="en-US" sz="2090" dirty="0">
                  <a:solidFill>
                    <a:srgbClr val="000000"/>
                  </a:solidFill>
                  <a:latin typeface="Montserrat"/>
                </a:rPr>
                <a:t> (</a:t>
              </a:r>
              <a:r>
                <a:rPr lang="en-US" sz="2090" dirty="0" err="1">
                  <a:solidFill>
                    <a:srgbClr val="000000"/>
                  </a:solidFill>
                  <a:latin typeface="Montserrat"/>
                </a:rPr>
                <a:t>unité</a:t>
              </a:r>
              <a:r>
                <a:rPr lang="en-US" sz="2090" dirty="0">
                  <a:solidFill>
                    <a:srgbClr val="000000"/>
                  </a:solidFill>
                  <a:latin typeface="Montserrat"/>
                </a:rPr>
                <a:t> : $)</a:t>
              </a:r>
            </a:p>
            <a:p>
              <a:pPr>
                <a:lnSpc>
                  <a:spcPts val="2926"/>
                </a:lnSpc>
              </a:pPr>
              <a:r>
                <a:rPr lang="en-US" sz="2090" dirty="0">
                  <a:solidFill>
                    <a:srgbClr val="000000"/>
                  </a:solidFill>
                  <a:latin typeface="Montserrat Bold"/>
                </a:rPr>
                <a:t>Spending Score : </a:t>
              </a:r>
              <a:r>
                <a:rPr lang="en-US" sz="2090" dirty="0">
                  <a:solidFill>
                    <a:srgbClr val="000000"/>
                  </a:solidFill>
                  <a:latin typeface="Montserrat"/>
                </a:rPr>
                <a:t>Score </a:t>
              </a:r>
              <a:r>
                <a:rPr lang="en-US" sz="2090" dirty="0" err="1">
                  <a:solidFill>
                    <a:srgbClr val="000000"/>
                  </a:solidFill>
                  <a:latin typeface="Montserrat"/>
                </a:rPr>
                <a:t>attribué</a:t>
              </a:r>
              <a:r>
                <a:rPr lang="en-US" sz="2090" dirty="0">
                  <a:solidFill>
                    <a:srgbClr val="000000"/>
                  </a:solidFill>
                  <a:latin typeface="Montserrat"/>
                </a:rPr>
                <a:t> par le </a:t>
              </a:r>
              <a:r>
                <a:rPr lang="en-US" sz="2090" dirty="0" err="1">
                  <a:solidFill>
                    <a:srgbClr val="000000"/>
                  </a:solidFill>
                  <a:latin typeface="Montserrat"/>
                </a:rPr>
                <a:t>magasin</a:t>
              </a:r>
              <a:r>
                <a:rPr lang="en-US" sz="2090" dirty="0">
                  <a:solidFill>
                    <a:srgbClr val="000000"/>
                  </a:solidFill>
                  <a:latin typeface="Montserrat"/>
                </a:rPr>
                <a:t> </a:t>
              </a:r>
              <a:r>
                <a:rPr lang="en-US" sz="2090" dirty="0" err="1">
                  <a:solidFill>
                    <a:srgbClr val="000000"/>
                  </a:solidFill>
                  <a:latin typeface="Montserrat"/>
                </a:rPr>
                <a:t>en</a:t>
              </a:r>
              <a:r>
                <a:rPr lang="en-US" sz="2090" dirty="0">
                  <a:solidFill>
                    <a:srgbClr val="000000"/>
                  </a:solidFill>
                  <a:latin typeface="Montserrat"/>
                </a:rPr>
                <a:t> </a:t>
              </a:r>
              <a:r>
                <a:rPr lang="en-US" sz="2090" dirty="0" err="1">
                  <a:solidFill>
                    <a:srgbClr val="000000"/>
                  </a:solidFill>
                  <a:latin typeface="Montserrat"/>
                </a:rPr>
                <a:t>fonction</a:t>
              </a:r>
              <a:r>
                <a:rPr lang="en-US" sz="2090" dirty="0">
                  <a:solidFill>
                    <a:srgbClr val="000000"/>
                  </a:solidFill>
                  <a:latin typeface="Montserrat"/>
                </a:rPr>
                <a:t> du </a:t>
              </a:r>
              <a:r>
                <a:rPr lang="en-US" sz="2090" dirty="0" err="1">
                  <a:solidFill>
                    <a:srgbClr val="000000"/>
                  </a:solidFill>
                  <a:latin typeface="Montserrat"/>
                </a:rPr>
                <a:t>comportement</a:t>
              </a:r>
              <a:r>
                <a:rPr lang="en-US" sz="2090" dirty="0">
                  <a:solidFill>
                    <a:srgbClr val="000000"/>
                  </a:solidFill>
                  <a:latin typeface="Montserrat"/>
                </a:rPr>
                <a:t> et de la nature des </a:t>
              </a:r>
              <a:r>
                <a:rPr lang="en-US" sz="2090" dirty="0" err="1">
                  <a:solidFill>
                    <a:srgbClr val="000000"/>
                  </a:solidFill>
                  <a:latin typeface="Montserrat"/>
                </a:rPr>
                <a:t>dépenses</a:t>
              </a:r>
              <a:r>
                <a:rPr lang="en-US" sz="2090" dirty="0">
                  <a:solidFill>
                    <a:srgbClr val="000000"/>
                  </a:solidFill>
                  <a:latin typeface="Montserrat"/>
                </a:rPr>
                <a:t> du client. </a:t>
              </a:r>
              <a:r>
                <a:rPr lang="en-US" sz="2090" dirty="0" err="1">
                  <a:solidFill>
                    <a:srgbClr val="000000"/>
                  </a:solidFill>
                  <a:latin typeface="Montserrat"/>
                </a:rPr>
                <a:t>Varie</a:t>
              </a:r>
              <a:r>
                <a:rPr lang="en-US" sz="2090" dirty="0">
                  <a:solidFill>
                    <a:srgbClr val="000000"/>
                  </a:solidFill>
                  <a:latin typeface="Montserrat"/>
                </a:rPr>
                <a:t> de 0 à 100.</a:t>
              </a:r>
            </a:p>
            <a:p>
              <a:pPr>
                <a:lnSpc>
                  <a:spcPts val="2926"/>
                </a:lnSpc>
              </a:pPr>
              <a:r>
                <a:rPr lang="en-US" sz="2090" dirty="0">
                  <a:solidFill>
                    <a:srgbClr val="000000"/>
                  </a:solidFill>
                  <a:latin typeface="Montserrat Bold"/>
                </a:rPr>
                <a:t>Profession : </a:t>
              </a:r>
              <a:r>
                <a:rPr lang="en-US" sz="2090" dirty="0">
                  <a:solidFill>
                    <a:srgbClr val="000000"/>
                  </a:solidFill>
                  <a:latin typeface="Montserrat"/>
                </a:rPr>
                <a:t>Profession</a:t>
              </a:r>
            </a:p>
            <a:p>
              <a:pPr>
                <a:lnSpc>
                  <a:spcPts val="2926"/>
                </a:lnSpc>
              </a:pPr>
              <a:r>
                <a:rPr lang="en-US" sz="2090" dirty="0">
                  <a:solidFill>
                    <a:srgbClr val="000000"/>
                  </a:solidFill>
                  <a:latin typeface="Montserrat Bold"/>
                </a:rPr>
                <a:t>Work Experience : </a:t>
              </a:r>
              <a:r>
                <a:rPr lang="en-US" sz="2090" dirty="0" err="1">
                  <a:solidFill>
                    <a:srgbClr val="000000"/>
                  </a:solidFill>
                  <a:latin typeface="Montserrat"/>
                </a:rPr>
                <a:t>Expérience</a:t>
              </a:r>
              <a:r>
                <a:rPr lang="en-US" sz="2090" dirty="0">
                  <a:solidFill>
                    <a:srgbClr val="000000"/>
                  </a:solidFill>
                  <a:latin typeface="Montserrat"/>
                </a:rPr>
                <a:t> </a:t>
              </a:r>
              <a:r>
                <a:rPr lang="en-US" sz="2090" dirty="0" err="1">
                  <a:solidFill>
                    <a:srgbClr val="000000"/>
                  </a:solidFill>
                  <a:latin typeface="Montserrat"/>
                </a:rPr>
                <a:t>professionnelle</a:t>
              </a:r>
              <a:r>
                <a:rPr lang="en-US" sz="2090" dirty="0">
                  <a:solidFill>
                    <a:srgbClr val="000000"/>
                  </a:solidFill>
                  <a:latin typeface="Montserrat"/>
                </a:rPr>
                <a:t> (</a:t>
              </a:r>
              <a:r>
                <a:rPr lang="en-US" sz="2090" dirty="0" err="1">
                  <a:solidFill>
                    <a:srgbClr val="000000"/>
                  </a:solidFill>
                  <a:latin typeface="Montserrat"/>
                </a:rPr>
                <a:t>unité</a:t>
              </a:r>
              <a:r>
                <a:rPr lang="en-US" sz="2090" dirty="0">
                  <a:solidFill>
                    <a:srgbClr val="000000"/>
                  </a:solidFill>
                  <a:latin typeface="Montserrat"/>
                </a:rPr>
                <a:t> : </a:t>
              </a:r>
              <a:r>
                <a:rPr lang="en-US" sz="2090" dirty="0" err="1">
                  <a:solidFill>
                    <a:srgbClr val="000000"/>
                  </a:solidFill>
                  <a:latin typeface="Montserrat"/>
                </a:rPr>
                <a:t>années</a:t>
              </a:r>
              <a:r>
                <a:rPr lang="en-US" sz="2090" dirty="0">
                  <a:solidFill>
                    <a:srgbClr val="000000"/>
                  </a:solidFill>
                  <a:latin typeface="Montserrat"/>
                </a:rPr>
                <a:t>) </a:t>
              </a:r>
            </a:p>
            <a:p>
              <a:pPr marL="0" lvl="0" indent="0" algn="l">
                <a:lnSpc>
                  <a:spcPts val="2926"/>
                </a:lnSpc>
                <a:spcBef>
                  <a:spcPct val="0"/>
                </a:spcBef>
              </a:pPr>
              <a:r>
                <a:rPr lang="en-US" sz="2090" dirty="0">
                  <a:solidFill>
                    <a:srgbClr val="000000"/>
                  </a:solidFill>
                  <a:latin typeface="Montserrat Bold"/>
                </a:rPr>
                <a:t>Family Size : </a:t>
              </a:r>
              <a:r>
                <a:rPr lang="en-US" sz="2090" dirty="0" err="1">
                  <a:solidFill>
                    <a:srgbClr val="000000"/>
                  </a:solidFill>
                  <a:latin typeface="Montserrat"/>
                </a:rPr>
                <a:t>Nombre</a:t>
              </a:r>
              <a:r>
                <a:rPr lang="en-US" sz="2090" dirty="0">
                  <a:solidFill>
                    <a:srgbClr val="000000"/>
                  </a:solidFill>
                  <a:latin typeface="Montserrat"/>
                </a:rPr>
                <a:t> de </a:t>
              </a:r>
              <a:r>
                <a:rPr lang="en-US" sz="2090" dirty="0" err="1">
                  <a:solidFill>
                    <a:srgbClr val="000000"/>
                  </a:solidFill>
                  <a:latin typeface="Montserrat"/>
                </a:rPr>
                <a:t>membres</a:t>
              </a:r>
              <a:r>
                <a:rPr lang="en-US" sz="2090" dirty="0">
                  <a:solidFill>
                    <a:srgbClr val="000000"/>
                  </a:solidFill>
                  <a:latin typeface="Montserrat"/>
                </a:rPr>
                <a:t> de la </a:t>
              </a:r>
              <a:r>
                <a:rPr lang="en-US" sz="2090" dirty="0" err="1">
                  <a:solidFill>
                    <a:srgbClr val="000000"/>
                  </a:solidFill>
                  <a:latin typeface="Montserrat"/>
                </a:rPr>
                <a:t>famille</a:t>
              </a:r>
              <a:endParaRPr lang="en-US" sz="2090" dirty="0">
                <a:solidFill>
                  <a:srgbClr val="000000"/>
                </a:solidFill>
                <a:latin typeface="Montserrat"/>
              </a:endParaRPr>
            </a:p>
          </p:txBody>
        </p:sp>
      </p:grpSp>
      <p:sp>
        <p:nvSpPr>
          <p:cNvPr id="5" name="Freeform 5"/>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3"/>
            <a:stretch>
              <a:fillRect/>
            </a:stretch>
          </a:blipFill>
        </p:spPr>
      </p:sp>
      <p:sp>
        <p:nvSpPr>
          <p:cNvPr id="6" name="TextBox 6"/>
          <p:cNvSpPr txBox="1"/>
          <p:nvPr/>
        </p:nvSpPr>
        <p:spPr>
          <a:xfrm>
            <a:off x="178671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3" name="Freeform 3"/>
          <p:cNvSpPr/>
          <p:nvPr/>
        </p:nvSpPr>
        <p:spPr>
          <a:xfrm rot="-1898322">
            <a:off x="-3878315" y="-396682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grpSp>
        <p:nvGrpSpPr>
          <p:cNvPr id="4" name="Group 4"/>
          <p:cNvGrpSpPr/>
          <p:nvPr/>
        </p:nvGrpSpPr>
        <p:grpSpPr>
          <a:xfrm>
            <a:off x="3959830" y="3476154"/>
            <a:ext cx="10368341" cy="3334693"/>
            <a:chOff x="0" y="0"/>
            <a:chExt cx="13824454" cy="4446257"/>
          </a:xfrm>
        </p:grpSpPr>
        <p:sp>
          <p:nvSpPr>
            <p:cNvPr id="5" name="TextBox 5"/>
            <p:cNvSpPr txBox="1"/>
            <p:nvPr/>
          </p:nvSpPr>
          <p:spPr>
            <a:xfrm>
              <a:off x="3338735" y="0"/>
              <a:ext cx="10485720" cy="4446257"/>
            </a:xfrm>
            <a:prstGeom prst="rect">
              <a:avLst/>
            </a:prstGeom>
          </p:spPr>
          <p:txBody>
            <a:bodyPr lIns="0" tIns="0" rIns="0" bIns="0" rtlCol="0" anchor="t">
              <a:spAutoFit/>
            </a:bodyPr>
            <a:lstStyle/>
            <a:p>
              <a:pPr algn="ctr">
                <a:lnSpc>
                  <a:spcPts val="8788"/>
                </a:lnSpc>
              </a:pPr>
              <a:r>
                <a:rPr lang="en-US" sz="7323" dirty="0" err="1">
                  <a:solidFill>
                    <a:srgbClr val="000000"/>
                  </a:solidFill>
                  <a:latin typeface="Montserrat Bold"/>
                </a:rPr>
                <a:t>Nettoyage</a:t>
              </a:r>
              <a:r>
                <a:rPr lang="en-US" sz="7323" dirty="0">
                  <a:solidFill>
                    <a:srgbClr val="000000"/>
                  </a:solidFill>
                  <a:latin typeface="Montserrat Bold"/>
                </a:rPr>
                <a:t> et </a:t>
              </a:r>
              <a:r>
                <a:rPr lang="en-US" sz="7323" dirty="0" err="1">
                  <a:solidFill>
                    <a:srgbClr val="000000"/>
                  </a:solidFill>
                  <a:latin typeface="Montserrat Bold"/>
                </a:rPr>
                <a:t>prétraitement</a:t>
              </a:r>
              <a:r>
                <a:rPr lang="en-US" sz="7323" dirty="0">
                  <a:solidFill>
                    <a:srgbClr val="000000"/>
                  </a:solidFill>
                  <a:latin typeface="Montserrat Bold"/>
                </a:rPr>
                <a:t> des </a:t>
              </a:r>
              <a:r>
                <a:rPr lang="en-US" sz="7323" dirty="0" err="1">
                  <a:solidFill>
                    <a:srgbClr val="000000"/>
                  </a:solidFill>
                  <a:latin typeface="Montserrat Bold"/>
                </a:rPr>
                <a:t>données</a:t>
              </a:r>
              <a:endParaRPr lang="en-US" sz="7323" dirty="0">
                <a:solidFill>
                  <a:srgbClr val="000000"/>
                </a:solidFill>
                <a:latin typeface="Montserrat Bold"/>
              </a:endParaRPr>
            </a:p>
          </p:txBody>
        </p:sp>
        <p:sp>
          <p:nvSpPr>
            <p:cNvPr id="6" name="Freeform 6"/>
            <p:cNvSpPr/>
            <p:nvPr/>
          </p:nvSpPr>
          <p:spPr>
            <a:xfrm>
              <a:off x="0" y="0"/>
              <a:ext cx="3338735" cy="4446257"/>
            </a:xfrm>
            <a:custGeom>
              <a:avLst/>
              <a:gdLst/>
              <a:ahLst/>
              <a:cxnLst/>
              <a:rect l="l" t="t" r="r" b="b"/>
              <a:pathLst>
                <a:path w="3338735" h="4446257">
                  <a:moveTo>
                    <a:pt x="0" y="0"/>
                  </a:moveTo>
                  <a:lnTo>
                    <a:pt x="3338735" y="0"/>
                  </a:lnTo>
                  <a:lnTo>
                    <a:pt x="3338735" y="4446257"/>
                  </a:lnTo>
                  <a:lnTo>
                    <a:pt x="0" y="444625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7" name="TextBox 7"/>
          <p:cNvSpPr txBox="1"/>
          <p:nvPr/>
        </p:nvSpPr>
        <p:spPr>
          <a:xfrm>
            <a:off x="178671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
                                        </p:tgtEl>
                                        <p:attrNameLst>
                                          <p:attrName>r</p:attrName>
                                        </p:attrNameLst>
                                      </p:cBhvr>
                                    </p:animRot>
                                  </p:childTnLst>
                                </p:cTn>
                              </p:par>
                            </p:childTnLst>
                          </p:cTn>
                        </p:par>
                        <p:par>
                          <p:cTn id="9" fill="hold">
                            <p:stCondLst>
                              <p:cond delay="2000"/>
                            </p:stCondLst>
                            <p:childTnLst>
                              <p:par>
                                <p:cTn id="10" presetID="6"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sp>
      <p:sp>
        <p:nvSpPr>
          <p:cNvPr id="3" name="Freeform 3"/>
          <p:cNvSpPr/>
          <p:nvPr/>
        </p:nvSpPr>
        <p:spPr>
          <a:xfrm>
            <a:off x="721824" y="503191"/>
            <a:ext cx="8422176" cy="2504592"/>
          </a:xfrm>
          <a:custGeom>
            <a:avLst/>
            <a:gdLst/>
            <a:ahLst/>
            <a:cxnLst/>
            <a:rect l="l" t="t" r="r" b="b"/>
            <a:pathLst>
              <a:path w="8422176" h="2504592">
                <a:moveTo>
                  <a:pt x="0" y="0"/>
                </a:moveTo>
                <a:lnTo>
                  <a:pt x="8422176" y="0"/>
                </a:lnTo>
                <a:lnTo>
                  <a:pt x="8422176" y="2504591"/>
                </a:lnTo>
                <a:lnTo>
                  <a:pt x="0" y="2504591"/>
                </a:lnTo>
                <a:lnTo>
                  <a:pt x="0" y="0"/>
                </a:lnTo>
                <a:close/>
              </a:path>
            </a:pathLst>
          </a:custGeom>
          <a:blipFill>
            <a:blip r:embed="rId3"/>
            <a:stretch>
              <a:fillRect/>
            </a:stretch>
          </a:blipFill>
        </p:spPr>
      </p:sp>
      <p:grpSp>
        <p:nvGrpSpPr>
          <p:cNvPr id="4" name="Group 4"/>
          <p:cNvGrpSpPr/>
          <p:nvPr/>
        </p:nvGrpSpPr>
        <p:grpSpPr>
          <a:xfrm>
            <a:off x="721824" y="3293545"/>
            <a:ext cx="425121" cy="425121"/>
            <a:chOff x="0" y="0"/>
            <a:chExt cx="812800" cy="812800"/>
          </a:xfrm>
        </p:grpSpPr>
        <p:sp>
          <p:nvSpPr>
            <p:cNvPr id="5" name="Freeform 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721824" y="4239674"/>
            <a:ext cx="11740696" cy="5542499"/>
          </a:xfrm>
          <a:custGeom>
            <a:avLst/>
            <a:gdLst/>
            <a:ahLst/>
            <a:cxnLst/>
            <a:rect l="l" t="t" r="r" b="b"/>
            <a:pathLst>
              <a:path w="11740696" h="5542499">
                <a:moveTo>
                  <a:pt x="0" y="0"/>
                </a:moveTo>
                <a:lnTo>
                  <a:pt x="11740696" y="0"/>
                </a:lnTo>
                <a:lnTo>
                  <a:pt x="11740696" y="5542500"/>
                </a:lnTo>
                <a:lnTo>
                  <a:pt x="0" y="5542500"/>
                </a:lnTo>
                <a:lnTo>
                  <a:pt x="0" y="0"/>
                </a:lnTo>
                <a:close/>
              </a:path>
            </a:pathLst>
          </a:custGeom>
          <a:blipFill>
            <a:blip r:embed="rId4"/>
            <a:stretch>
              <a:fillRect/>
            </a:stretch>
          </a:blipFill>
        </p:spPr>
      </p:sp>
      <p:sp>
        <p:nvSpPr>
          <p:cNvPr id="8" name="TextBox 8"/>
          <p:cNvSpPr txBox="1"/>
          <p:nvPr/>
        </p:nvSpPr>
        <p:spPr>
          <a:xfrm>
            <a:off x="1331679" y="3308894"/>
            <a:ext cx="9585898" cy="356322"/>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Bold"/>
              </a:rPr>
              <a:t>Notre jeu de données est composé de 8 colonnes et de 2000 lignes.</a:t>
            </a:r>
          </a:p>
        </p:txBody>
      </p:sp>
      <p:sp>
        <p:nvSpPr>
          <p:cNvPr id="9" name="TextBox 9"/>
          <p:cNvSpPr txBox="1"/>
          <p:nvPr/>
        </p:nvSpPr>
        <p:spPr>
          <a:xfrm>
            <a:off x="178671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8062" y="1069684"/>
            <a:ext cx="8735497" cy="4222787"/>
          </a:xfrm>
          <a:custGeom>
            <a:avLst/>
            <a:gdLst/>
            <a:ahLst/>
            <a:cxnLst/>
            <a:rect l="l" t="t" r="r" b="b"/>
            <a:pathLst>
              <a:path w="8735497" h="4222787">
                <a:moveTo>
                  <a:pt x="0" y="0"/>
                </a:moveTo>
                <a:lnTo>
                  <a:pt x="8735497" y="0"/>
                </a:lnTo>
                <a:lnTo>
                  <a:pt x="8735497" y="4222787"/>
                </a:lnTo>
                <a:lnTo>
                  <a:pt x="0" y="4222787"/>
                </a:lnTo>
                <a:lnTo>
                  <a:pt x="0" y="0"/>
                </a:lnTo>
                <a:close/>
              </a:path>
            </a:pathLst>
          </a:custGeom>
          <a:blipFill>
            <a:blip r:embed="rId2"/>
            <a:stretch>
              <a:fillRect/>
            </a:stretch>
          </a:blipFill>
        </p:spPr>
      </p:sp>
      <p:sp>
        <p:nvSpPr>
          <p:cNvPr id="3" name="Freeform 3"/>
          <p:cNvSpPr/>
          <p:nvPr/>
        </p:nvSpPr>
        <p:spPr>
          <a:xfrm>
            <a:off x="11098552" y="163531"/>
            <a:ext cx="5576987" cy="5478280"/>
          </a:xfrm>
          <a:custGeom>
            <a:avLst/>
            <a:gdLst/>
            <a:ahLst/>
            <a:cxnLst/>
            <a:rect l="l" t="t" r="r" b="b"/>
            <a:pathLst>
              <a:path w="5576987" h="5478280">
                <a:moveTo>
                  <a:pt x="0" y="0"/>
                </a:moveTo>
                <a:lnTo>
                  <a:pt x="5576987" y="0"/>
                </a:lnTo>
                <a:lnTo>
                  <a:pt x="5576987" y="5478279"/>
                </a:lnTo>
                <a:lnTo>
                  <a:pt x="0" y="5478279"/>
                </a:lnTo>
                <a:lnTo>
                  <a:pt x="0" y="0"/>
                </a:lnTo>
                <a:close/>
              </a:path>
            </a:pathLst>
          </a:custGeom>
          <a:blipFill>
            <a:blip r:embed="rId3"/>
            <a:stretch>
              <a:fillRect/>
            </a:stretch>
          </a:blipFill>
        </p:spPr>
      </p:sp>
      <p:grpSp>
        <p:nvGrpSpPr>
          <p:cNvPr id="4" name="Group 4"/>
          <p:cNvGrpSpPr/>
          <p:nvPr/>
        </p:nvGrpSpPr>
        <p:grpSpPr>
          <a:xfrm>
            <a:off x="608062" y="5573849"/>
            <a:ext cx="425121" cy="425121"/>
            <a:chOff x="0" y="0"/>
            <a:chExt cx="812800" cy="812800"/>
          </a:xfrm>
        </p:grpSpPr>
        <p:sp>
          <p:nvSpPr>
            <p:cNvPr id="5" name="Freeform 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1098552" y="5916296"/>
            <a:ext cx="5576987" cy="4175441"/>
          </a:xfrm>
          <a:custGeom>
            <a:avLst/>
            <a:gdLst/>
            <a:ahLst/>
            <a:cxnLst/>
            <a:rect l="l" t="t" r="r" b="b"/>
            <a:pathLst>
              <a:path w="5576987" h="4175441">
                <a:moveTo>
                  <a:pt x="0" y="0"/>
                </a:moveTo>
                <a:lnTo>
                  <a:pt x="5576987" y="0"/>
                </a:lnTo>
                <a:lnTo>
                  <a:pt x="5576987" y="4175441"/>
                </a:lnTo>
                <a:lnTo>
                  <a:pt x="0" y="4175441"/>
                </a:lnTo>
                <a:lnTo>
                  <a:pt x="0" y="0"/>
                </a:lnTo>
                <a:close/>
              </a:path>
            </a:pathLst>
          </a:custGeom>
          <a:blipFill>
            <a:blip r:embed="rId4"/>
            <a:stretch>
              <a:fillRect/>
            </a:stretch>
          </a:blipFill>
        </p:spPr>
      </p:sp>
      <p:sp>
        <p:nvSpPr>
          <p:cNvPr id="8" name="Freeform 8"/>
          <p:cNvSpPr/>
          <p:nvPr/>
        </p:nvSpPr>
        <p:spPr>
          <a:xfrm>
            <a:off x="608062" y="6356528"/>
            <a:ext cx="9416888" cy="2149917"/>
          </a:xfrm>
          <a:custGeom>
            <a:avLst/>
            <a:gdLst/>
            <a:ahLst/>
            <a:cxnLst/>
            <a:rect l="l" t="t" r="r" b="b"/>
            <a:pathLst>
              <a:path w="9416888" h="2149917">
                <a:moveTo>
                  <a:pt x="0" y="0"/>
                </a:moveTo>
                <a:lnTo>
                  <a:pt x="9416888" y="0"/>
                </a:lnTo>
                <a:lnTo>
                  <a:pt x="9416888" y="2149917"/>
                </a:lnTo>
                <a:lnTo>
                  <a:pt x="0" y="2149917"/>
                </a:lnTo>
                <a:lnTo>
                  <a:pt x="0" y="0"/>
                </a:lnTo>
                <a:close/>
              </a:path>
            </a:pathLst>
          </a:custGeom>
          <a:blipFill>
            <a:blip r:embed="rId5"/>
            <a:stretch>
              <a:fillRect/>
            </a:stretch>
          </a:blipFill>
        </p:spPr>
      </p:sp>
      <p:grpSp>
        <p:nvGrpSpPr>
          <p:cNvPr id="9" name="Group 9"/>
          <p:cNvGrpSpPr/>
          <p:nvPr/>
        </p:nvGrpSpPr>
        <p:grpSpPr>
          <a:xfrm>
            <a:off x="608062" y="8792195"/>
            <a:ext cx="425121" cy="425121"/>
            <a:chOff x="0" y="0"/>
            <a:chExt cx="812800" cy="812800"/>
          </a:xfrm>
        </p:grpSpPr>
        <p:sp>
          <p:nvSpPr>
            <p:cNvPr id="10" name="Freeform 1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1" name="TextBox 11"/>
            <p:cNvSpPr txBox="1"/>
            <p:nvPr/>
          </p:nvSpPr>
          <p:spPr>
            <a:xfrm>
              <a:off x="0" y="165100"/>
              <a:ext cx="711200" cy="444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7867102" y="9763124"/>
            <a:ext cx="420898" cy="523876"/>
          </a:xfrm>
          <a:prstGeom prst="rect">
            <a:avLst/>
          </a:prstGeom>
        </p:spPr>
        <p:txBody>
          <a:bodyPr lIns="0" tIns="0" rIns="0" bIns="0" rtlCol="0" anchor="t">
            <a:spAutoFit/>
          </a:bodyPr>
          <a:lstStyle/>
          <a:p>
            <a:pPr marL="0" lvl="0" indent="0" algn="just">
              <a:lnSpc>
                <a:spcPts val="4298"/>
              </a:lnSpc>
              <a:spcBef>
                <a:spcPct val="0"/>
              </a:spcBef>
            </a:pPr>
            <a:r>
              <a:rPr lang="en-US" sz="3070">
                <a:solidFill>
                  <a:srgbClr val="000000"/>
                </a:solidFill>
                <a:latin typeface="Montserrat Bold"/>
              </a:rPr>
              <a:t>8</a:t>
            </a:r>
          </a:p>
        </p:txBody>
      </p:sp>
      <p:sp>
        <p:nvSpPr>
          <p:cNvPr id="13" name="TextBox 13"/>
          <p:cNvSpPr txBox="1"/>
          <p:nvPr/>
        </p:nvSpPr>
        <p:spPr>
          <a:xfrm>
            <a:off x="1217917" y="5589198"/>
            <a:ext cx="9585898" cy="356322"/>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Bold"/>
              </a:rPr>
              <a:t>Il y a 35 valeurs manquantes dans la colonne "Profession".</a:t>
            </a:r>
          </a:p>
        </p:txBody>
      </p:sp>
      <p:sp>
        <p:nvSpPr>
          <p:cNvPr id="14" name="TextBox 14"/>
          <p:cNvSpPr txBox="1"/>
          <p:nvPr/>
        </p:nvSpPr>
        <p:spPr>
          <a:xfrm>
            <a:off x="1217917" y="8807545"/>
            <a:ext cx="9585898" cy="356322"/>
          </a:xfrm>
          <a:prstGeom prst="rect">
            <a:avLst/>
          </a:prstGeom>
        </p:spPr>
        <p:txBody>
          <a:bodyPr lIns="0" tIns="0" rIns="0" bIns="0" rtlCol="0" anchor="t">
            <a:spAutoFit/>
          </a:bodyPr>
          <a:lstStyle/>
          <a:p>
            <a:pPr marL="0" lvl="0" indent="0" algn="l">
              <a:lnSpc>
                <a:spcPts val="2930"/>
              </a:lnSpc>
              <a:spcBef>
                <a:spcPct val="0"/>
              </a:spcBef>
            </a:pPr>
            <a:r>
              <a:rPr lang="en-US" sz="2093">
                <a:solidFill>
                  <a:srgbClr val="101010"/>
                </a:solidFill>
                <a:latin typeface="Montserrat Bold"/>
              </a:rPr>
              <a:t>1.75% des valeurs dans la colonne "Profession" sont manquantes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608</Words>
  <Application>Microsoft Office PowerPoint</Application>
  <PresentationFormat>Custom</PresentationFormat>
  <Paragraphs>71</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Montserrat</vt:lpstr>
      <vt:lpstr>Montserrat Bold</vt:lpstr>
      <vt:lpstr>Montserrat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cp:lastModifiedBy>helmi.helmii@outlook.com</cp:lastModifiedBy>
  <cp:revision>5</cp:revision>
  <dcterms:created xsi:type="dcterms:W3CDTF">2006-08-16T00:00:00Z</dcterms:created>
  <dcterms:modified xsi:type="dcterms:W3CDTF">2024-01-17T20:01:28Z</dcterms:modified>
  <dc:identifier>DAF6CsyYLlE</dc:identifier>
</cp:coreProperties>
</file>